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62" r:id="rId2"/>
    <p:sldId id="256" r:id="rId3"/>
    <p:sldId id="257" r:id="rId4"/>
    <p:sldId id="260" r:id="rId5"/>
    <p:sldId id="258" r:id="rId6"/>
    <p:sldId id="259" r:id="rId7"/>
    <p:sldId id="261" r:id="rId8"/>
    <p:sldId id="263" r:id="rId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224" y="-1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695FEE-C9E5-4D9E-81D7-793303265626}" type="datetimeFigureOut">
              <a:rPr lang="pt-BR" smtClean="0"/>
              <a:t>07/12/2013</a:t>
            </a:fld>
            <a:endParaRPr lang="pt-BR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2874CC-439F-4AD7-A765-933D1B9DD8B6}" type="slidenum">
              <a:rPr lang="pt-BR" smtClean="0"/>
              <a:t>‹nº›</a:t>
            </a:fld>
            <a:endParaRPr lang="pt-BR"/>
          </a:p>
        </p:txBody>
      </p:sp>
      <p:sp>
        <p:nvSpPr>
          <p:cNvPr id="32" name="Retângulo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tângulo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tângulo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tângulo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tângulo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56" name="Retângulo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tângulo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tângulo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tângulo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>
        <p14:vortex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695FEE-C9E5-4D9E-81D7-793303265626}" type="datetimeFigureOut">
              <a:rPr lang="pt-BR" smtClean="0"/>
              <a:t>07/12/2013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2874CC-439F-4AD7-A765-933D1B9DD8B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>
        <p14:vortex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rma livre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orma livre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orma livre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orma livre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orma livre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orma livre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orma livre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orma livre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orma livre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orma livre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orma livre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orma livre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orma livre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orma livre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orma livre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695FEE-C9E5-4D9E-81D7-793303265626}" type="datetimeFigureOut">
              <a:rPr lang="pt-BR" smtClean="0"/>
              <a:t>07/12/2013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2874CC-439F-4AD7-A765-933D1B9DD8B6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tângulo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tângulo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tângulo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tângulo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>
        <p14:vortex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695FEE-C9E5-4D9E-81D7-793303265626}" type="datetimeFigureOut">
              <a:rPr lang="pt-BR" smtClean="0"/>
              <a:t>07/12/2013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2874CC-439F-4AD7-A765-933D1B9DD8B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>
        <p14:vortex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ângulo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695FEE-C9E5-4D9E-81D7-793303265626}" type="datetimeFigureOut">
              <a:rPr lang="pt-BR" smtClean="0"/>
              <a:t>07/12/2013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2874CC-439F-4AD7-A765-933D1B9DD8B6}" type="slidenum">
              <a:rPr lang="pt-BR" smtClean="0"/>
              <a:t>‹nº›</a:t>
            </a:fld>
            <a:endParaRPr lang="pt-BR"/>
          </a:p>
        </p:txBody>
      </p:sp>
      <p:sp>
        <p:nvSpPr>
          <p:cNvPr id="16" name="Retângulo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tângulo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tângulo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tângulo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tângulo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tângulo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tângulo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tângulo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tângulo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>
        <p14:vortex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695FEE-C9E5-4D9E-81D7-793303265626}" type="datetimeFigureOut">
              <a:rPr lang="pt-BR" smtClean="0"/>
              <a:t>07/12/2013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2874CC-439F-4AD7-A765-933D1B9DD8B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>
        <p14:vortex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695FEE-C9E5-4D9E-81D7-793303265626}" type="datetimeFigureOut">
              <a:rPr lang="pt-BR" smtClean="0"/>
              <a:t>07/12/2013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2874CC-439F-4AD7-A765-933D1B9DD8B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>
        <p14:vortex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695FEE-C9E5-4D9E-81D7-793303265626}" type="datetimeFigureOut">
              <a:rPr lang="pt-BR" smtClean="0"/>
              <a:t>07/12/2013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2874CC-439F-4AD7-A765-933D1B9DD8B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>
        <p14:vortex dir="r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Conector reto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upo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Conector reto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to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to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t-BR" smtClean="0"/>
              <a:t>Clique no ícone para adicionar uma imagem</a:t>
            </a:r>
            <a:endParaRPr kumimoji="0"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grpSp>
        <p:nvGrpSpPr>
          <p:cNvPr id="14" name="Grupo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Conector reto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to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to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upo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Conector reto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ctor reto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to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49695FEE-C9E5-4D9E-81D7-793303265626}" type="datetimeFigureOut">
              <a:rPr lang="pt-BR" smtClean="0"/>
              <a:t>07/12/2013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382874CC-439F-4AD7-A765-933D1B9DD8B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>
        <p14:vortex dir="r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695FEE-C9E5-4D9E-81D7-793303265626}" type="datetimeFigureOut">
              <a:rPr lang="pt-BR" smtClean="0"/>
              <a:t>07/12/2013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2874CC-439F-4AD7-A765-933D1B9DD8B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>
        <p14:vortex dir="r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695FEE-C9E5-4D9E-81D7-793303265626}" type="datetimeFigureOut">
              <a:rPr lang="pt-BR" smtClean="0"/>
              <a:t>07/12/2013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2874CC-439F-4AD7-A765-933D1B9DD8B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>
        <p14:vortex dir="r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tângulo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tângulo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tângulo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tângulo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tângulo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9695FEE-C9E5-4D9E-81D7-793303265626}" type="datetimeFigureOut">
              <a:rPr lang="pt-BR" smtClean="0"/>
              <a:t>07/12/2013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pt-BR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382874CC-439F-4AD7-A765-933D1B9DD8B6}" type="slidenum">
              <a:rPr lang="pt-BR" smtClean="0"/>
              <a:t>‹nº›</a:t>
            </a:fld>
            <a:endParaRPr lang="pt-B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>
    <mc:Choice xmlns:p14="http://schemas.microsoft.com/office/powerpoint/2010/main" Requires="p14">
      <p:transition spd="slow" p14:dur="5000">
        <p14:vortex dir="r"/>
      </p:transition>
    </mc:Choice>
    <mc:Fallback>
      <p:transition spd="slow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edca.mt.gov.br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cedca@setas.mt.gov.br" TargetMode="External"/><Relationship Id="rId2" Type="http://schemas.openxmlformats.org/officeDocument/2006/relationships/hyperlink" Target="http://www.cedca.mt.gov.br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hyperlink" Target="mailto:maurosouza@setas.mt.gov.br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gif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04664"/>
            <a:ext cx="8559430" cy="61926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740545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332656"/>
            <a:ext cx="3461004" cy="2212848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67544" y="2665610"/>
            <a:ext cx="4456882" cy="1411462"/>
          </a:xfrm>
        </p:spPr>
        <p:txBody>
          <a:bodyPr>
            <a:normAutofit/>
          </a:bodyPr>
          <a:lstStyle/>
          <a:p>
            <a:pPr algn="ctr"/>
            <a:r>
              <a:rPr lang="pt-BR" dirty="0" smtClean="0"/>
              <a:t>Gestão 2013/2014</a:t>
            </a:r>
          </a:p>
          <a:p>
            <a:pPr algn="ctr"/>
            <a:r>
              <a:rPr lang="pt-BR" dirty="0" smtClean="0"/>
              <a:t>Mauro César Souza – Presidente</a:t>
            </a:r>
          </a:p>
          <a:p>
            <a:pPr algn="ctr"/>
            <a:r>
              <a:rPr lang="pt-BR" dirty="0" smtClean="0"/>
              <a:t>Ivane Almeida Costa – Vice Presidente</a:t>
            </a:r>
          </a:p>
          <a:p>
            <a:pPr algn="ctr"/>
            <a:r>
              <a:rPr lang="pt-BR" dirty="0" smtClean="0"/>
              <a:t>Cleidi Eliane de Souza – Secretária Pleno</a:t>
            </a:r>
            <a:endParaRPr lang="pt-BR" dirty="0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899592" y="4825850"/>
            <a:ext cx="7848872" cy="1411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Font typeface="Arial" pitchFamily="34" charset="0"/>
              <a:buNone/>
              <a:defRPr sz="2000" b="0" i="1" kern="1200" cap="none" spc="120" baseline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 algn="ctr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Tahoma" pitchFamily="34" charset="0"/>
              </a:defRPr>
            </a:lvl2pPr>
            <a:lvl3pPr marL="914400" indent="0" algn="ctr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Tahoma" pitchFamily="34" charset="0"/>
              </a:defRPr>
            </a:lvl3pPr>
            <a:lvl4pPr marL="1371600" indent="0" algn="ctr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Tahoma" pitchFamily="34" charset="0"/>
              </a:defRPr>
            </a:lvl4pPr>
            <a:lvl5pPr marL="1828800" indent="0" algn="ctr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Tahoma" pitchFamily="34" charset="0"/>
              </a:defRPr>
            </a:lvl5pPr>
            <a:lvl6pPr marL="2286000" indent="0" algn="ctr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3200" dirty="0" smtClean="0"/>
              <a:t>UNIDOS POR UM ÚNICO IDEAL: </a:t>
            </a:r>
          </a:p>
          <a:p>
            <a:pPr algn="ctr"/>
            <a:r>
              <a:rPr lang="pt-BR" sz="3200" dirty="0" smtClean="0"/>
              <a:t>Criança e Adolescente, proteção integral!!!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41269748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Plano de Trabalho 2013/2014</a:t>
            </a:r>
            <a:endParaRPr lang="pt-BR" dirty="0"/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pt-BR" sz="2200" dirty="0" smtClean="0"/>
              <a:t>Revisão do Planejamento Estratégico do CEDCA/MT.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pt-BR" sz="2200" dirty="0" smtClean="0"/>
              <a:t>Revisão da Legislação Básica, com consolidação e atualização da atual legislação.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pt-BR" sz="2200" dirty="0" smtClean="0"/>
              <a:t>Revisão do Regimento Interno do CEDCA/MT.</a:t>
            </a:r>
            <a:r>
              <a:rPr lang="pt-BR" sz="2200" dirty="0">
                <a:solidFill>
                  <a:srgbClr val="7030A0"/>
                </a:solidFill>
              </a:rPr>
              <a:t> </a:t>
            </a:r>
            <a:endParaRPr lang="pt-BR" sz="2200" dirty="0" smtClean="0">
              <a:solidFill>
                <a:srgbClr val="7030A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pt-BR" sz="2200" dirty="0" smtClean="0">
                <a:solidFill>
                  <a:srgbClr val="7030A0"/>
                </a:solidFill>
              </a:rPr>
              <a:t>Criação </a:t>
            </a:r>
            <a:r>
              <a:rPr lang="pt-BR" sz="2200" dirty="0">
                <a:solidFill>
                  <a:srgbClr val="7030A0"/>
                </a:solidFill>
              </a:rPr>
              <a:t>e  fortalecimento dos Pólos Regionais CMDCA</a:t>
            </a:r>
            <a:endParaRPr lang="pt-BR" sz="2200" dirty="0" smtClean="0"/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pt-BR" sz="2200" dirty="0"/>
              <a:t>Programação Anual Oficial: Semana do 18 de maio – Faça Bonito, Semana do 12 de Junho – Combate ao Trabalho Infantil – Proteção ao Trabalhador Adolescente, 13 de julho – Semana do ECA, 18 de novembro – Semana do Conselheiro Tutelar, 19 de novembro – Dia do </a:t>
            </a:r>
            <a:r>
              <a:rPr lang="pt-BR" sz="2200" dirty="0" smtClean="0"/>
              <a:t>CEDCA/MT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pt-BR" sz="2200" dirty="0" smtClean="0"/>
              <a:t>Recomposição do Grupo Gestor da Escola de Conselhos.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pt-BR" sz="2200" dirty="0"/>
              <a:t>Elaboração do Calendário de Cursos  para Conselheiros de Direitos e Conselheiros </a:t>
            </a:r>
            <a:r>
              <a:rPr lang="pt-BR" sz="2200" dirty="0" smtClean="0"/>
              <a:t>Tutelares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3506904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Plano de Trabalho 2013/2014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14400" y="1412776"/>
            <a:ext cx="7772400" cy="4824536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pt-BR" sz="2000" dirty="0" smtClean="0"/>
              <a:t>Recomposição </a:t>
            </a:r>
            <a:r>
              <a:rPr lang="pt-BR" sz="2000" dirty="0"/>
              <a:t>do Comitê Estadual de Enfrentamento ao Abuso, Exploração Sexual de Crianças e Adolescentes.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pt-BR" sz="2000" dirty="0" smtClean="0"/>
              <a:t>Recomposição </a:t>
            </a:r>
            <a:r>
              <a:rPr lang="pt-BR" sz="2000" dirty="0"/>
              <a:t>das Comissões Internas do CEDCA/MT e dos quais o CEDCA/MT é membro.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pt-BR" sz="2000" dirty="0" smtClean="0"/>
              <a:t>Elaboração </a:t>
            </a:r>
            <a:r>
              <a:rPr lang="pt-BR" sz="2000" dirty="0"/>
              <a:t>e realização de Campanha permanente de Arrecadação de Recursos para o Fundo da Infância e Adolescência – FIA/MT.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pt-BR" sz="2000" dirty="0" smtClean="0">
                <a:solidFill>
                  <a:srgbClr val="7030A0"/>
                </a:solidFill>
              </a:rPr>
              <a:t>Reordenamento </a:t>
            </a:r>
            <a:r>
              <a:rPr lang="pt-BR" sz="2000" dirty="0">
                <a:solidFill>
                  <a:srgbClr val="7030A0"/>
                </a:solidFill>
              </a:rPr>
              <a:t>dos Conselhos Municipais dos Direitos da Criança e do Adolescente,, priorizando a atualização da legislação municipal e legalização dos Fundos Municipais da Criança e do Adolescente, com a efetivação das Secretarias Executivas dos Conselhos.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pt-BR" sz="2000" dirty="0" smtClean="0"/>
              <a:t>Readequação </a:t>
            </a:r>
            <a:r>
              <a:rPr lang="pt-BR" sz="2000" dirty="0"/>
              <a:t>do espaço físico do CEDCA/MT com a modernização dos equipamentos e a atualização </a:t>
            </a:r>
            <a:r>
              <a:rPr lang="pt-BR" sz="2000" dirty="0" smtClean="0"/>
              <a:t>do </a:t>
            </a:r>
            <a:r>
              <a:rPr lang="pt-BR" sz="2000" dirty="0"/>
              <a:t>sitio: </a:t>
            </a:r>
            <a:r>
              <a:rPr lang="pt-BR" sz="2000" dirty="0">
                <a:hlinkClick r:id="rId2"/>
              </a:rPr>
              <a:t>www.cedca.mt.gov.br</a:t>
            </a:r>
            <a:r>
              <a:rPr lang="pt-BR" sz="2000" dirty="0"/>
              <a:t> 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pt-BR" sz="2000" dirty="0" smtClean="0">
                <a:solidFill>
                  <a:srgbClr val="7030A0"/>
                </a:solidFill>
              </a:rPr>
              <a:t>Realização </a:t>
            </a:r>
            <a:r>
              <a:rPr lang="pt-BR" sz="2000" dirty="0">
                <a:solidFill>
                  <a:srgbClr val="7030A0"/>
                </a:solidFill>
              </a:rPr>
              <a:t>de reuniões descentralizadas nos 16 pólos regionais com os Conselhos Municipais dos Direitos da Criança e do Adolescente.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pt-BR" sz="2000" dirty="0" smtClean="0"/>
              <a:t>Participar </a:t>
            </a:r>
            <a:r>
              <a:rPr lang="pt-BR" sz="2000" dirty="0"/>
              <a:t>das Conferências Municipais da Criança e do Adolescente, com prioridade para os 16 Pólos Regionais.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pt-BR" sz="2000" dirty="0" smtClean="0"/>
              <a:t>Participação </a:t>
            </a:r>
            <a:r>
              <a:rPr lang="pt-BR" sz="2000" dirty="0"/>
              <a:t>efetiva do CEDCA/MT em todos os espaços de discussão sobre crianças e adolescentes</a:t>
            </a:r>
            <a:r>
              <a:rPr lang="pt-BR" sz="1400" dirty="0"/>
              <a:t>.</a:t>
            </a:r>
          </a:p>
          <a:p>
            <a:pPr marL="68580" indent="0">
              <a:buNone/>
            </a:pPr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14185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1188744"/>
          </a:xfrm>
        </p:spPr>
        <p:txBody>
          <a:bodyPr/>
          <a:lstStyle/>
          <a:p>
            <a:pPr algn="ctr"/>
            <a:r>
              <a:rPr lang="pt-BR" dirty="0" smtClean="0"/>
              <a:t>Compromissos e Desafios dos CMDCAs </a:t>
            </a:r>
            <a:endParaRPr lang="pt-BR" dirty="0"/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82930" indent="-514350">
              <a:buFont typeface="+mj-lt"/>
              <a:buAutoNum type="arabicPeriod"/>
            </a:pPr>
            <a:r>
              <a:rPr lang="pt-BR" dirty="0" smtClean="0"/>
              <a:t>Realizar a reunião inicial de criação do Polo Regional com a eleição de 01 Coordenador e 01 Coordenador Adjunto.</a:t>
            </a:r>
          </a:p>
          <a:p>
            <a:pPr marL="582930" indent="-514350">
              <a:buAutoNum type="alphaLcParenR"/>
            </a:pPr>
            <a:r>
              <a:rPr lang="pt-BR" dirty="0" smtClean="0"/>
              <a:t>Diagnóstico da situação dos CMDCAs</a:t>
            </a:r>
          </a:p>
          <a:p>
            <a:pPr marL="582930" indent="-514350">
              <a:buAutoNum type="alphaLcParenR"/>
            </a:pPr>
            <a:r>
              <a:rPr lang="pt-BR" dirty="0" smtClean="0"/>
              <a:t>Diagnóstico da situação dos </a:t>
            </a:r>
            <a:r>
              <a:rPr lang="pt-BR" dirty="0" err="1" smtClean="0"/>
              <a:t>CTs</a:t>
            </a:r>
            <a:r>
              <a:rPr lang="pt-BR" dirty="0" smtClean="0"/>
              <a:t>.</a:t>
            </a:r>
          </a:p>
          <a:p>
            <a:pPr marL="582930" indent="-514350">
              <a:buAutoNum type="alphaLcParenR"/>
            </a:pPr>
            <a:r>
              <a:rPr lang="pt-BR" dirty="0" smtClean="0"/>
              <a:t>Diagnóstico da situação da legislação municipal</a:t>
            </a:r>
          </a:p>
          <a:p>
            <a:pPr marL="582930" indent="-514350">
              <a:buAutoNum type="alphaLcParenR"/>
            </a:pPr>
            <a:r>
              <a:rPr lang="pt-BR" dirty="0" smtClean="0"/>
              <a:t>Diagnóstico da situação dos Fundos Municipais.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84254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1188744"/>
          </a:xfrm>
        </p:spPr>
        <p:txBody>
          <a:bodyPr/>
          <a:lstStyle/>
          <a:p>
            <a:pPr algn="ctr"/>
            <a:r>
              <a:rPr lang="pt-BR" dirty="0"/>
              <a:t>Compromissos e Desafios dos CMDCAs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27584" y="2204864"/>
            <a:ext cx="7772400" cy="3013592"/>
          </a:xfrm>
        </p:spPr>
        <p:txBody>
          <a:bodyPr>
            <a:normAutofit fontScale="92500"/>
          </a:bodyPr>
          <a:lstStyle/>
          <a:p>
            <a:pPr algn="ctr"/>
            <a:r>
              <a:rPr lang="pt-BR" dirty="0" smtClean="0"/>
              <a:t>(2014) </a:t>
            </a:r>
          </a:p>
          <a:p>
            <a:r>
              <a:rPr lang="pt-BR" dirty="0" smtClean="0"/>
              <a:t>Realizar as Conferências Municipais dos Direitos da Criança e do Adolescente.</a:t>
            </a:r>
          </a:p>
          <a:p>
            <a:pPr algn="ctr"/>
            <a:r>
              <a:rPr lang="pt-BR" dirty="0" smtClean="0"/>
              <a:t>(2015) </a:t>
            </a:r>
          </a:p>
          <a:p>
            <a:r>
              <a:rPr lang="pt-BR" dirty="0" smtClean="0"/>
              <a:t>Realizar os preparativos para a Eleição Unificada dos Conselhos Tutelares  em Outubro/2015.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5301208"/>
            <a:ext cx="7416824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1564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14400" y="692696"/>
            <a:ext cx="7772400" cy="5662864"/>
          </a:xfrm>
        </p:spPr>
        <p:txBody>
          <a:bodyPr/>
          <a:lstStyle/>
          <a:p>
            <a:pPr algn="ctr"/>
            <a:r>
              <a:rPr lang="pt-BR" dirty="0" smtClean="0"/>
              <a:t>Conselho Estadual dos Direitos da Criança e do Adolescente – CEDCA/MT.</a:t>
            </a:r>
          </a:p>
          <a:p>
            <a:pPr algn="ctr"/>
            <a:r>
              <a:rPr lang="pt-BR" dirty="0" smtClean="0"/>
              <a:t>Rua General Valle, 567 – Bairro Bandeirantes</a:t>
            </a:r>
          </a:p>
          <a:p>
            <a:pPr algn="ctr"/>
            <a:r>
              <a:rPr lang="pt-BR" dirty="0" smtClean="0"/>
              <a:t>Cuiabá/MT – 78.010/000</a:t>
            </a:r>
          </a:p>
          <a:p>
            <a:pPr algn="ctr"/>
            <a:r>
              <a:rPr lang="pt-BR" dirty="0" smtClean="0"/>
              <a:t>(65) 3624.5796</a:t>
            </a:r>
          </a:p>
          <a:p>
            <a:pPr algn="ctr"/>
            <a:r>
              <a:rPr lang="pt-BR" dirty="0" smtClean="0">
                <a:hlinkClick r:id="rId2"/>
              </a:rPr>
              <a:t>www.cedca.mt.gov.br</a:t>
            </a:r>
            <a:endParaRPr lang="pt-BR" dirty="0" smtClean="0"/>
          </a:p>
          <a:p>
            <a:pPr algn="ctr"/>
            <a:r>
              <a:rPr lang="pt-BR" dirty="0" smtClean="0">
                <a:hlinkClick r:id="rId3"/>
              </a:rPr>
              <a:t>cedca@setas.mt.gov.br</a:t>
            </a:r>
            <a:endParaRPr lang="pt-BR" dirty="0" smtClean="0"/>
          </a:p>
          <a:p>
            <a:pPr algn="ctr"/>
            <a:r>
              <a:rPr lang="pt-BR" dirty="0" smtClean="0">
                <a:hlinkClick r:id="rId4"/>
              </a:rPr>
              <a:t>maurosouza@setas.mt.gov.br</a:t>
            </a:r>
            <a:endParaRPr lang="pt-BR" dirty="0" smtClean="0"/>
          </a:p>
          <a:p>
            <a:pPr marL="68580" indent="0" algn="ctr">
              <a:buNone/>
            </a:pPr>
            <a:endParaRPr lang="pt-BR" dirty="0" smtClean="0"/>
          </a:p>
          <a:p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5229200"/>
            <a:ext cx="8064896" cy="129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4560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14400" y="692696"/>
            <a:ext cx="7772400" cy="5662864"/>
          </a:xfrm>
        </p:spPr>
        <p:txBody>
          <a:bodyPr/>
          <a:lstStyle/>
          <a:p>
            <a:pPr marL="68580" indent="0" algn="ctr">
              <a:buNone/>
            </a:pPr>
            <a:endParaRPr lang="pt-BR" dirty="0" smtClean="0"/>
          </a:p>
          <a:p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42" y="476672"/>
            <a:ext cx="8568952" cy="3528392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4221088"/>
            <a:ext cx="3154723" cy="2232248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4365104"/>
            <a:ext cx="1512168" cy="1940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1041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0">
        <p14:vortex dir="r"/>
        <p:sndAc>
          <p:stSnd>
            <p:snd r:embed="rId2" name="applause.wav"/>
          </p:stSnd>
        </p:sndAc>
      </p:transition>
    </mc:Choice>
    <mc:Fallback>
      <p:transition spd="slow">
        <p:fade/>
        <p:sndAc>
          <p:stSnd>
            <p:snd r:embed="rId2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ô">
  <a:themeElements>
    <a:clrScheme name="Metrô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ô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trô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116</TotalTime>
  <Words>423</Words>
  <Application>Microsoft Office PowerPoint</Application>
  <PresentationFormat>Apresentação na tela (4:3)</PresentationFormat>
  <Paragraphs>41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9" baseType="lpstr">
      <vt:lpstr>Metrô</vt:lpstr>
      <vt:lpstr>Apresentação do PowerPoint</vt:lpstr>
      <vt:lpstr>Apresentação do PowerPoint</vt:lpstr>
      <vt:lpstr>Plano de Trabalho 2013/2014</vt:lpstr>
      <vt:lpstr>Plano de Trabalho 2013/2014</vt:lpstr>
      <vt:lpstr>Compromissos e Desafios dos CMDCAs </vt:lpstr>
      <vt:lpstr>Compromissos e Desafios dos CMDCAs 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USER</dc:creator>
  <cp:lastModifiedBy>USER</cp:lastModifiedBy>
  <cp:revision>15</cp:revision>
  <dcterms:created xsi:type="dcterms:W3CDTF">2013-12-08T00:26:33Z</dcterms:created>
  <dcterms:modified xsi:type="dcterms:W3CDTF">2013-12-08T02:22:38Z</dcterms:modified>
</cp:coreProperties>
</file>