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4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BB57E-26BA-44C8-82FF-8EC700E19FD7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A3C49-4BCE-485D-AB79-C619F86CFD3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A3C49-4BCE-485D-AB79-C619F86CFD3B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A48551D-BEF1-431D-9C28-792561E622F9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67F620F-D65B-4C3E-BD5C-896C90E8A2F2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6602A97-FC7B-4EDE-B716-C5ABA187D000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53E302B-35F9-482B-8AF5-1DBFBC14F20E}" type="slidenum">
              <a:rPr lang="en-GB" smtClean="0"/>
              <a:pPr/>
              <a:t>9</a:t>
            </a:fld>
            <a:endParaRPr lang="en-GB" smtClean="0"/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1213ABF-E516-4259-AD7D-E63910CC21D6}" type="slidenum">
              <a:rPr lang="en-GB" smtClean="0"/>
              <a:pPr/>
              <a:t>10</a:t>
            </a:fld>
            <a:endParaRPr lang="en-GB" smtClean="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C0DA5E6-8DA3-4CD8-A039-01AFD71001FA}" type="slidenum">
              <a:rPr lang="en-GB" smtClean="0"/>
              <a:pPr/>
              <a:t>11</a:t>
            </a:fld>
            <a:endParaRPr lang="en-GB" smtClean="0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4388DFB-AE8E-4A57-B59E-A9F7EBFA59F6}" type="slidenum">
              <a:rPr lang="en-GB" smtClean="0"/>
              <a:pPr/>
              <a:t>12</a:t>
            </a:fld>
            <a:endParaRPr lang="en-GB" smtClean="0"/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6F662C-77AB-4A1D-8E1F-6281CC4DA5EB}" type="slidenum">
              <a:rPr lang="en-GB" smtClean="0"/>
              <a:pPr/>
              <a:t>13</a:t>
            </a:fld>
            <a:endParaRPr lang="en-GB" smtClean="0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6FD527-C6FB-4BFA-A676-4A91F4DEF32D}" type="slidenum">
              <a:rPr lang="en-GB" smtClean="0"/>
              <a:pPr/>
              <a:t>14</a:t>
            </a:fld>
            <a:endParaRPr lang="en-GB" smtClean="0"/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14319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26CEA-0167-4A28-89D5-43CF78C14526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8DA8A-8927-4967-BB7F-FDA912F8D84B}" type="datetimeFigureOut">
              <a:rPr lang="pt-BR" smtClean="0"/>
              <a:pPr/>
              <a:t>29/03/2010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E75B3-0CF5-4CAA-93B6-B327BB154C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edca@setecs.mt.gov.b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6000" sy="6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5" name="Retângulo 4"/>
          <p:cNvSpPr/>
          <p:nvPr/>
        </p:nvSpPr>
        <p:spPr>
          <a:xfrm>
            <a:off x="714348" y="285728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Plano Pró Convivência Familiar e Comunitária </a:t>
            </a:r>
            <a:endParaRPr lang="pt-BR" sz="24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14282" y="2428868"/>
            <a:ext cx="84296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Plano Nacional </a:t>
            </a:r>
            <a:r>
              <a:rPr lang="pt-BR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 </a:t>
            </a:r>
            <a:r>
              <a:rPr lang="pt-BR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Promoção, Proteção e Defesa</a:t>
            </a:r>
            <a:br>
              <a:rPr lang="pt-BR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pt-BR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do Direito de Crianças e Adolescentes</a:t>
            </a:r>
          </a:p>
          <a:p>
            <a:pPr algn="ctr">
              <a:lnSpc>
                <a:spcPct val="100000"/>
              </a:lnSpc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à Convivência Familiar e Comunitária</a:t>
            </a:r>
            <a:endParaRPr lang="pt-BR" sz="2800" dirty="0"/>
          </a:p>
        </p:txBody>
      </p:sp>
      <p:sp>
        <p:nvSpPr>
          <p:cNvPr id="7" name="Retângulo 6"/>
          <p:cNvSpPr/>
          <p:nvPr/>
        </p:nvSpPr>
        <p:spPr>
          <a:xfrm>
            <a:off x="571472" y="5286388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Franklin Gothic Medium" pitchFamily="34" charset="0"/>
              </a:rPr>
              <a:t>Ministério do Desenvolvimento Social e Combate à Fome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Franklin Gothic Medium" pitchFamily="34" charset="0"/>
              </a:rPr>
              <a:t>Secretaria  Nacional de Assistência Socia</a:t>
            </a:r>
            <a:r>
              <a:rPr lang="pt-BR" sz="2400" b="1" dirty="0" smtClean="0">
                <a:latin typeface="Franklin Gothic Medium" pitchFamily="34" charset="0"/>
              </a:rPr>
              <a:t>l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Franklin Gothic Medium" pitchFamily="34" charset="0"/>
              </a:rPr>
              <a:t>Secretaria Estadual de Trabalho e Emprego e Cidadania</a:t>
            </a:r>
            <a:endParaRPr lang="pt-BR" sz="2400" b="1" dirty="0">
              <a:solidFill>
                <a:schemeClr val="tx1"/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6000" sy="6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sz="2400" b="1" dirty="0">
                <a:latin typeface="Tahoma" pitchFamily="34" charset="0"/>
              </a:rPr>
              <a:t>MARCO LEGAL</a:t>
            </a:r>
            <a:endParaRPr lang="pt-BR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defRPr/>
            </a:pPr>
            <a:r>
              <a:rPr lang="pt-BR" sz="2400" b="1" dirty="0">
                <a:latin typeface="Arial" charset="0"/>
                <a:cs typeface="Arial" charset="0"/>
              </a:rPr>
              <a:t>A CRIANÇA E O ADOLESCENTE COMO SUJEITOS DE DIREITO</a:t>
            </a:r>
            <a:br>
              <a:rPr lang="pt-BR" sz="2400" b="1" dirty="0">
                <a:latin typeface="Arial" charset="0"/>
                <a:cs typeface="Arial" charset="0"/>
              </a:rPr>
            </a:br>
            <a:r>
              <a:rPr lang="pt-BR" sz="2400" dirty="0" smtClean="0">
                <a:latin typeface="Arial" charset="0"/>
                <a:cs typeface="Arial" charset="0"/>
              </a:rPr>
              <a:t>DECLARAÇÃO </a:t>
            </a:r>
            <a:r>
              <a:rPr lang="pt-BR" sz="2400" dirty="0">
                <a:latin typeface="Arial" charset="0"/>
                <a:cs typeface="Arial" charset="0"/>
              </a:rPr>
              <a:t>UNIVERSAL DOS DIREITOS DA CRIANÇA (1959)   </a:t>
            </a:r>
            <a:br>
              <a:rPr lang="pt-BR" sz="2400" dirty="0">
                <a:latin typeface="Arial" charset="0"/>
                <a:cs typeface="Arial" charset="0"/>
              </a:rPr>
            </a:br>
            <a:r>
              <a:rPr lang="pt-BR" sz="2400" dirty="0">
                <a:latin typeface="Arial" charset="0"/>
                <a:cs typeface="Arial" charset="0"/>
              </a:rPr>
              <a:t>CONSTITUIÇÃO FEDERAL (1988)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sz="2400" dirty="0">
                <a:latin typeface="Arial" charset="0"/>
                <a:cs typeface="Arial" charset="0"/>
              </a:rPr>
              <a:t>ESTATUTO DA CRIANÇA E DO ADOLESCENTE (1990)</a:t>
            </a:r>
            <a:br>
              <a:rPr lang="pt-BR" sz="2400" dirty="0">
                <a:latin typeface="Arial" charset="0"/>
                <a:cs typeface="Arial" charset="0"/>
              </a:rPr>
            </a:br>
            <a:r>
              <a:rPr lang="pt-BR" sz="2400" dirty="0">
                <a:latin typeface="Arial" charset="0"/>
                <a:cs typeface="Arial" charset="0"/>
              </a:rPr>
              <a:t>CONVENÇÃO SOBRE OS DIREITOS DA CRIANÇA – ONU (1990)   </a:t>
            </a:r>
            <a:br>
              <a:rPr lang="pt-BR" sz="2400" dirty="0">
                <a:latin typeface="Arial" charset="0"/>
                <a:cs typeface="Arial" charset="0"/>
              </a:rPr>
            </a:br>
            <a:r>
              <a:rPr lang="pt-BR" sz="2400" dirty="0">
                <a:latin typeface="Arial" charset="0"/>
                <a:cs typeface="Arial" charset="0"/>
              </a:rPr>
              <a:t>LEI ORGÂNICA DE ASSISTÊNCIA SOCIAL (1993)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sz="2400" dirty="0" smtClean="0">
                <a:latin typeface="Arial" charset="0"/>
                <a:cs typeface="Arial" charset="0"/>
              </a:rPr>
              <a:t>POLÍTICA </a:t>
            </a:r>
            <a:r>
              <a:rPr lang="pt-BR" sz="2400" dirty="0" smtClean="0">
                <a:latin typeface="Arial" charset="0"/>
                <a:cs typeface="Arial" charset="0"/>
              </a:rPr>
              <a:t>NACIONAL </a:t>
            </a:r>
            <a:r>
              <a:rPr lang="pt-BR" sz="2400" dirty="0">
                <a:latin typeface="Arial" charset="0"/>
                <a:cs typeface="Arial" charset="0"/>
              </a:rPr>
              <a:t>DE ASSISTÊNCIA SOCIAL (2004)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sz="2400" dirty="0">
                <a:latin typeface="Arial" charset="0"/>
                <a:cs typeface="Arial" charset="0"/>
              </a:rPr>
              <a:t>PLANO NACIONAL DE CONVIVENCIA FAMILIAR E COMUNITARIA (2006) 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sz="2400" dirty="0">
                <a:latin typeface="Arial" charset="0"/>
                <a:cs typeface="Arial" charset="0"/>
              </a:rPr>
              <a:t>DIRETRIZES INTERNACIONAIS (2006)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6000" sy="6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5" name="Retângulo 4"/>
          <p:cNvSpPr/>
          <p:nvPr/>
        </p:nvSpPr>
        <p:spPr>
          <a:xfrm>
            <a:off x="0" y="500042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“É dever da família, da sociedade e do Estado assegurar à criança e ao adolescente, com absoluta prioridade, o direito à vida, à saúde, à alimentação, à educação, ao lazer, à profissionalização, à cultura, à dignidade, ao respeito, à liberdade e à </a:t>
            </a:r>
            <a:r>
              <a:rPr lang="pt-BR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convivência familiar e comunitária</a:t>
            </a: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(...)” CF, art. 227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endParaRPr lang="pt-BR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“Toda criança ou adolescente tem direito a ser criado e educado no seio de sua família e, excepcionalmente, em família substituta, assegurada a </a:t>
            </a:r>
            <a:r>
              <a:rPr lang="pt-BR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convivência familiar e comunitária</a:t>
            </a: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(...)” ECA, art. 19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endParaRPr lang="pt-BR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“A assistência social rege-se pelos seguintes princípios: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 ... )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        III - respeito à dignidade do cidadão, à sua autonomia e ao seu direito a benefícios e serviços de qualidade, bem como </a:t>
            </a:r>
            <a:r>
              <a:rPr lang="pt-BR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à convivência familiar e comunitária</a:t>
            </a:r>
            <a:r>
              <a:rPr lang="pt-BR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, vedando-se qualquer comprovação vexatória de necessidade;” LOAS, ART. 4º</a:t>
            </a:r>
            <a:endParaRPr lang="pt-BR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tângulo 10"/>
          <p:cNvSpPr>
            <a:spLocks noChangeArrowheads="1"/>
          </p:cNvSpPr>
          <p:nvPr/>
        </p:nvSpPr>
        <p:spPr bwMode="auto">
          <a:xfrm>
            <a:off x="2071688" y="0"/>
            <a:ext cx="48577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600" b="1" dirty="0">
                <a:solidFill>
                  <a:schemeClr val="tx1"/>
                </a:solidFill>
                <a:latin typeface="Tahoma" pitchFamily="34" charset="0"/>
              </a:rPr>
              <a:t>MARCO LEGAL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6000" sy="6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5" name="Retângulo 8"/>
          <p:cNvSpPr>
            <a:spLocks noChangeArrowheads="1"/>
          </p:cNvSpPr>
          <p:nvPr/>
        </p:nvSpPr>
        <p:spPr bwMode="auto">
          <a:xfrm>
            <a:off x="179388" y="836613"/>
            <a:ext cx="871537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 Cultura de institucionalização: está presente na sociedade e nos governos</a:t>
            </a:r>
          </a:p>
          <a:p>
            <a:pPr>
              <a:lnSpc>
                <a:spcPct val="100000"/>
              </a:lnSpc>
              <a:buClrTx/>
              <a:buSzTx/>
            </a:pPr>
            <a:endParaRPr lang="pt-BR" sz="2400" dirty="0">
              <a:solidFill>
                <a:schemeClr val="tx1"/>
              </a:solidFill>
              <a:latin typeface="Tahoma" pitchFamily="34" charset="0"/>
              <a:sym typeface="SymbolPS" pitchFamily="82" charset="2"/>
            </a:endParaRP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 Modelo tradicional: entidades de longa permanência, desqualificação das famílias, aceito socialmente como “solução para o problema das crianças pobres”:</a:t>
            </a:r>
          </a:p>
          <a:p>
            <a:pPr>
              <a:lnSpc>
                <a:spcPct val="100000"/>
              </a:lnSpc>
              <a:buClrTx/>
              <a:buSzTx/>
            </a:pPr>
            <a:endParaRPr lang="pt-BR" sz="2400" dirty="0">
              <a:solidFill>
                <a:schemeClr val="tx1"/>
              </a:solidFill>
              <a:latin typeface="Tahoma" pitchFamily="34" charset="0"/>
              <a:sym typeface="SymbolPS" pitchFamily="82" charset="2"/>
            </a:endParaRP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	-  Não respeita a individualidade nem a história do usuário;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lang="pt-BR" sz="2400" dirty="0">
              <a:solidFill>
                <a:schemeClr val="tx1"/>
              </a:solidFill>
              <a:latin typeface="Tahoma" pitchFamily="34" charset="0"/>
              <a:sym typeface="SymbolPS" pitchFamily="82" charset="2"/>
            </a:endParaRP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 	- Não se insere na comunidade, não preserva os laços familiares e comunitários; 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	- </a:t>
            </a:r>
            <a:r>
              <a:rPr lang="pt-BR" sz="2400" dirty="0" err="1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Revitimiza</a:t>
            </a: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, ao invés de reparar; 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dirty="0">
                <a:solidFill>
                  <a:schemeClr val="tx1"/>
                </a:solidFill>
                <a:latin typeface="Tahoma" pitchFamily="34" charset="0"/>
                <a:sym typeface="SymbolPS" pitchFamily="82" charset="2"/>
              </a:rPr>
              <a:t>	- Viola direitos, ao invés de proteger</a:t>
            </a:r>
          </a:p>
        </p:txBody>
      </p:sp>
      <p:sp>
        <p:nvSpPr>
          <p:cNvPr id="6" name="Retângulo 7"/>
          <p:cNvSpPr>
            <a:spLocks noChangeArrowheads="1"/>
          </p:cNvSpPr>
          <p:nvPr/>
        </p:nvSpPr>
        <p:spPr bwMode="auto">
          <a:xfrm>
            <a:off x="3343275" y="142875"/>
            <a:ext cx="21240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pt-BR" sz="2600" b="1" dirty="0">
                <a:solidFill>
                  <a:schemeClr val="tx1"/>
                </a:solidFill>
                <a:latin typeface="Arial" charset="0"/>
                <a:cs typeface="Arial" charset="0"/>
              </a:rPr>
              <a:t>CONTEXTO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6000" sy="6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5" name="Retângulo 8"/>
          <p:cNvSpPr>
            <a:spLocks noChangeArrowheads="1"/>
          </p:cNvSpPr>
          <p:nvPr/>
        </p:nvSpPr>
        <p:spPr bwMode="auto">
          <a:xfrm>
            <a:off x="142875" y="2071688"/>
            <a:ext cx="885825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lang="pt-B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pt-B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Prevenção à ruptura de vínculos familiares, por meio de políticas e programas de apoio sócio familiar</a:t>
            </a:r>
          </a:p>
          <a:p>
            <a:pPr algn="just">
              <a:lnSpc>
                <a:spcPct val="100000"/>
              </a:lnSpc>
              <a:buClrTx/>
              <a:buSzTx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Qualificação do atendimento em instituições que acolhem crianças e adolescentes afastados de suas famílias e formas de proteção alternativas à institucionalização (famílias acolhedoras, repúblicas, etc.) </a:t>
            </a:r>
          </a:p>
        </p:txBody>
      </p:sp>
      <p:sp>
        <p:nvSpPr>
          <p:cNvPr id="6" name="Retângulo 9"/>
          <p:cNvSpPr>
            <a:spLocks noChangeArrowheads="1"/>
          </p:cNvSpPr>
          <p:nvPr/>
        </p:nvSpPr>
        <p:spPr bwMode="auto">
          <a:xfrm>
            <a:off x="3357563" y="500063"/>
            <a:ext cx="26100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O Plano enfoca: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0" y="228600"/>
            <a:ext cx="9296400" cy="822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en-GB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endParaRPr lang="en-GB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42875" y="1000125"/>
            <a:ext cx="8772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</a:pPr>
            <a:endParaRPr lang="pt-BR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9" name="Retângulo 8"/>
          <p:cNvSpPr/>
          <p:nvPr/>
        </p:nvSpPr>
        <p:spPr>
          <a:xfrm>
            <a:off x="928688" y="142875"/>
            <a:ext cx="6786562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Lidando com mudanças culturais:</a:t>
            </a:r>
          </a:p>
          <a:p>
            <a:pPr algn="ctr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FAMÍLIA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42875" y="1857375"/>
            <a:ext cx="885825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kumimoji="1" lang="pt-BR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Necessidade de afirmação de um novo conceito de </a:t>
            </a:r>
            <a:r>
              <a:rPr kumimoji="1"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Família</a:t>
            </a:r>
          </a:p>
          <a:p>
            <a:pPr>
              <a:defRPr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defRPr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  <a:defRPr/>
            </a:pPr>
            <a:r>
              <a:rPr kumimoji="1" lang="pt-BR" sz="2400" dirty="0">
                <a:solidFill>
                  <a:srgbClr val="000000"/>
                </a:solidFill>
                <a:latin typeface="Arial Unicode MS" pitchFamily="34" charset="-128"/>
              </a:rPr>
              <a:t> a criança e o adolescente devem ser sempre vistos de forma indissociável do seu contexto sócio-familiar e comunitário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Char char="•"/>
              <a:defRPr/>
            </a:pPr>
            <a:endParaRPr kumimoji="1" lang="pt-BR" sz="2400" dirty="0">
              <a:solidFill>
                <a:srgbClr val="000000"/>
              </a:solidFill>
              <a:latin typeface="Arial Unicode MS" pitchFamily="34" charset="-128"/>
            </a:endParaRPr>
          </a:p>
          <a:p>
            <a:pPr algn="just">
              <a:lnSpc>
                <a:spcPct val="100000"/>
              </a:lnSpc>
              <a:buClrTx/>
              <a:buSzTx/>
              <a:defRPr/>
            </a:pPr>
            <a:endParaRPr kumimoji="1" lang="pt-BR" sz="2400" dirty="0">
              <a:solidFill>
                <a:srgbClr val="000000"/>
              </a:solidFill>
              <a:latin typeface="Arial Unicode MS" pitchFamily="34" charset="-128"/>
            </a:endParaRPr>
          </a:p>
          <a:p>
            <a:pPr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  <a:defRPr/>
            </a:pPr>
            <a:r>
              <a:rPr kumimoji="1" lang="pt-BR" sz="2400" dirty="0">
                <a:solidFill>
                  <a:srgbClr val="000000"/>
                </a:solidFill>
                <a:latin typeface="Arial Unicode MS" pitchFamily="34" charset="-128"/>
              </a:rPr>
              <a:t> Apoio à família de origem, para que possa desempenhar adequadamente o seu papel na proteção e cuidado dos filhos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11113"/>
            <a:ext cx="9144000" cy="6880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0" y="228600"/>
            <a:ext cx="9296400" cy="822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en-GB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endParaRPr lang="en-GB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2879725" y="168275"/>
            <a:ext cx="1841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 sz="2800" b="1">
              <a:solidFill>
                <a:schemeClr val="tx1"/>
              </a:solidFill>
              <a:latin typeface="Tahoma" pitchFamily="34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7177" name="Retângulo 8"/>
          <p:cNvSpPr>
            <a:spLocks noChangeArrowheads="1"/>
          </p:cNvSpPr>
          <p:nvPr/>
        </p:nvSpPr>
        <p:spPr bwMode="auto">
          <a:xfrm>
            <a:off x="0" y="836613"/>
            <a:ext cx="885825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Excepcionalidade e </a:t>
            </a:r>
            <a:r>
              <a:rPr kumimoji="1" lang="pt-BR" sz="2400" dirty="0" err="1">
                <a:solidFill>
                  <a:schemeClr val="tx1"/>
                </a:solidFill>
                <a:latin typeface="Arial" charset="0"/>
              </a:rPr>
              <a:t>provisoriedade</a:t>
            </a: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do abrigamento</a:t>
            </a:r>
          </a:p>
          <a:p>
            <a:pPr>
              <a:lnSpc>
                <a:spcPct val="100000"/>
              </a:lnSpc>
              <a:buClrTx/>
              <a:buSzTx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Centralidade na Família: Fomento de uma cultura de valorização, respeito e promoção da convivência familiar e comunitária.  </a:t>
            </a:r>
          </a:p>
          <a:p>
            <a:pPr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Reconhecimento da Família como lugar mais apropriado ao desenvolvimento integral dos indivíduos.</a:t>
            </a:r>
          </a:p>
          <a:p>
            <a:pPr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Assistencialismo/caridade X Garantia de direitos</a:t>
            </a:r>
          </a:p>
          <a:p>
            <a:pPr>
              <a:buClrTx/>
              <a:buSzTx/>
              <a:buFontTx/>
              <a:buChar char="•"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Acolhimento de Qualidade e esforços para a reintegração à família</a:t>
            </a:r>
          </a:p>
          <a:p>
            <a:pPr>
              <a:buClrTx/>
              <a:buSzTx/>
              <a:buFontTx/>
              <a:buNone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Implementação de alternativas não institucionais de acolhimento, como os “programas de famílias acolhedoras”</a:t>
            </a:r>
            <a:endParaRPr lang="pt-BR" sz="2400" dirty="0"/>
          </a:p>
        </p:txBody>
      </p:sp>
      <p:sp>
        <p:nvSpPr>
          <p:cNvPr id="10" name="Retângulo 9"/>
          <p:cNvSpPr/>
          <p:nvPr/>
        </p:nvSpPr>
        <p:spPr>
          <a:xfrm>
            <a:off x="857250" y="0"/>
            <a:ext cx="74295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Lidando com mudanças culturais: </a:t>
            </a:r>
          </a:p>
          <a:p>
            <a:pPr algn="ctr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INSTITUCIONALIZAÇÃO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0" y="0"/>
            <a:ext cx="92964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000" b="1">
              <a:solidFill>
                <a:srgbClr val="9966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8200" name="Retângulo 8"/>
          <p:cNvSpPr>
            <a:spLocks noChangeArrowheads="1"/>
          </p:cNvSpPr>
          <p:nvPr/>
        </p:nvSpPr>
        <p:spPr bwMode="auto">
          <a:xfrm>
            <a:off x="0" y="1125538"/>
            <a:ext cx="885825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GARANTIA DE DIREITOS: Encontrar uma família para uma criança ou adolescente privado da convivência familiar e comunitária. Restituir à criança e ao adolescente o status perdido de filho e filha.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EXCEPCIONALIDADE DA ADOÇÃO: 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Adoção como última alternativa, quando se esgotam as possibilidades de preservação dos vínculos familiares.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Enfatiza-se a busca ativa de adotantes para crianças maiores e adolescentes, </a:t>
            </a:r>
            <a:r>
              <a:rPr kumimoji="1" lang="pt-BR" sz="2400" dirty="0" err="1">
                <a:solidFill>
                  <a:schemeClr val="tx1"/>
                </a:solidFill>
                <a:latin typeface="Arial" charset="0"/>
              </a:rPr>
              <a:t>afrodescendentes</a:t>
            </a: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, com deficiência, com transtorno mental, vivendo com HIV e grupos de irmãos.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000125" y="285750"/>
            <a:ext cx="71437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Lidando com mudanças culturais:</a:t>
            </a:r>
          </a:p>
          <a:p>
            <a:pPr algn="ctr">
              <a:defRPr/>
            </a:pPr>
            <a:r>
              <a:rPr lang="pt-B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ADOÇÃO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000" b="1">
              <a:solidFill>
                <a:srgbClr val="9966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52400" y="1143000"/>
            <a:ext cx="89916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</a:pPr>
            <a:endParaRPr kumimoji="1" lang="pt-BR">
              <a:solidFill>
                <a:schemeClr val="tx1"/>
              </a:solidFill>
              <a:latin typeface="Arial" charset="0"/>
            </a:endParaRPr>
          </a:p>
          <a:p>
            <a:pPr algn="ctr">
              <a:spcBef>
                <a:spcPct val="20000"/>
              </a:spcBef>
              <a:buClrTx/>
              <a:buSzTx/>
              <a:buFontTx/>
              <a:buNone/>
            </a:pPr>
            <a:endParaRPr lang="pt-BR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endParaRPr lang="pt-BR">
              <a:solidFill>
                <a:schemeClr val="tx1"/>
              </a:solidFill>
              <a:latin typeface="Arial" charset="0"/>
            </a:endParaRPr>
          </a:p>
          <a:p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19050" y="-1270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9225" name="Retângulo 8"/>
          <p:cNvSpPr>
            <a:spLocks noChangeArrowheads="1"/>
          </p:cNvSpPr>
          <p:nvPr/>
        </p:nvSpPr>
        <p:spPr bwMode="auto">
          <a:xfrm>
            <a:off x="285750" y="1484313"/>
            <a:ext cx="885825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Centralidade da família nas políticas públicas;</a:t>
            </a:r>
          </a:p>
          <a:p>
            <a:pPr marL="457200" indent="-457200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Primazia da responsabilidade do Estado no fomento</a:t>
            </a:r>
            <a:br>
              <a:rPr kumimoji="1" lang="pt-BR" sz="2400" dirty="0">
                <a:solidFill>
                  <a:schemeClr val="tx1"/>
                </a:solidFill>
                <a:latin typeface="Arial" charset="0"/>
              </a:rPr>
            </a:b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de políticas integradas de apoio à família;</a:t>
            </a:r>
          </a:p>
          <a:p>
            <a:pPr marL="457200" indent="-457200">
              <a:lnSpc>
                <a:spcPct val="100000"/>
              </a:lnSpc>
              <a:buClrTx/>
              <a:buSzTx/>
              <a:buFont typeface="Wingdings" pitchFamily="2" charset="2"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Reconhecimento das competências da família na sua</a:t>
            </a:r>
            <a:br>
              <a:rPr kumimoji="1" lang="pt-BR" sz="2400" dirty="0">
                <a:solidFill>
                  <a:schemeClr val="tx1"/>
                </a:solidFill>
                <a:latin typeface="Arial" charset="0"/>
              </a:rPr>
            </a:b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organização interna e na superação de dificuldades;</a:t>
            </a:r>
          </a:p>
          <a:p>
            <a:pPr marL="457200" indent="-457200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Respeito à diversidade étnico-cultural, à identidade e orientação sexuais, à equidade de gênero e às particularidades das condições físicas, sensoriais e mentais;</a:t>
            </a:r>
          </a:p>
        </p:txBody>
      </p:sp>
      <p:sp>
        <p:nvSpPr>
          <p:cNvPr id="10" name="Retângulo 9"/>
          <p:cNvSpPr/>
          <p:nvPr/>
        </p:nvSpPr>
        <p:spPr>
          <a:xfrm>
            <a:off x="2428875" y="500063"/>
            <a:ext cx="4297363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Diretrizes do Plano Nacional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200" b="1" i="1">
              <a:solidFill>
                <a:srgbClr val="00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9" name="Retângulo 8"/>
          <p:cNvSpPr/>
          <p:nvPr/>
        </p:nvSpPr>
        <p:spPr>
          <a:xfrm>
            <a:off x="3357563" y="285750"/>
            <a:ext cx="2629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Objetivos Gerais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1273" name="Retângulo 9"/>
          <p:cNvSpPr>
            <a:spLocks noChangeArrowheads="1"/>
          </p:cNvSpPr>
          <p:nvPr/>
        </p:nvSpPr>
        <p:spPr bwMode="auto">
          <a:xfrm>
            <a:off x="142875" y="1000125"/>
            <a:ext cx="871537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Ampliar, articular e integrar as políticas, os programas e os projetos de apoio sócio-familiar para a promoção, proteção e defesa do direito à convivência familiar e comunitária;</a:t>
            </a:r>
          </a:p>
          <a:p>
            <a:pPr marL="457200" indent="-457200" algn="just">
              <a:lnSpc>
                <a:spcPct val="100000"/>
              </a:lnSpc>
              <a:buClrTx/>
              <a:buSzTx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Difundir uma cultura de promoção, proteção e defesa do direito de crianças e adolescentes à convivência familiar e comunitária;</a:t>
            </a:r>
          </a:p>
          <a:p>
            <a:pPr marL="457200" indent="-457200" algn="just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Proporcionar, por meio de apoio psicossocial adequado, a manutenção da criança ou adolescente em seu ambiente familiar e comunitário, considerando os recursos e potencialidades da família natural, da família extensa e da rede social de apoio;</a:t>
            </a:r>
          </a:p>
          <a:p>
            <a:pPr marL="457200" indent="-457200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b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0" y="0"/>
            <a:ext cx="92964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000" b="1">
              <a:solidFill>
                <a:srgbClr val="9966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12296" name="Retângulo 7"/>
          <p:cNvSpPr>
            <a:spLocks noChangeArrowheads="1"/>
          </p:cNvSpPr>
          <p:nvPr/>
        </p:nvSpPr>
        <p:spPr bwMode="auto">
          <a:xfrm>
            <a:off x="142875" y="1000125"/>
            <a:ext cx="878681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Fomentar a implementação de Programas de Famílias Acolhedoras;</a:t>
            </a: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Assegurar que o Acolhimento Institucional seja efetivamente utilizado como medida de caráter excepcional e provisório, adequado aos princípios, diretrizes e procedimentos estabelecidos pelo ECA;</a:t>
            </a: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marL="457200" indent="-457200" algn="just">
              <a:lnSpc>
                <a:spcPct val="100000"/>
              </a:lnSpc>
              <a:buClrTx/>
              <a:buSzTx/>
              <a:buFont typeface="Wingdings" pitchFamily="2" charset="2"/>
              <a:buChar char="Ø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Fomentar a implementação de programas para promoção da autonomia do adolescente e/ou jovem egressos de programas de acolhimento;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0" y="0"/>
            <a:ext cx="92964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000" b="1">
              <a:solidFill>
                <a:srgbClr val="9966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304800" y="1066800"/>
            <a:ext cx="8534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100000"/>
              </a:lnSpc>
              <a:buClrTx/>
              <a:buSzTx/>
            </a:pPr>
            <a:endParaRPr kumimoji="1" lang="pt-BR">
              <a:solidFill>
                <a:schemeClr val="tx1"/>
              </a:solidFill>
              <a:latin typeface="Arial" charset="0"/>
            </a:endParaRPr>
          </a:p>
          <a:p>
            <a:pPr marL="457200" indent="-457200"/>
            <a:endParaRPr lang="pt-B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14345" name="Retângulo 7"/>
          <p:cNvSpPr>
            <a:spLocks noChangeArrowheads="1"/>
          </p:cNvSpPr>
          <p:nvPr/>
        </p:nvSpPr>
        <p:spPr bwMode="auto">
          <a:xfrm>
            <a:off x="2214563" y="142875"/>
            <a:ext cx="457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pt-BR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PLANO DE AÇÃO</a:t>
            </a:r>
          </a:p>
          <a:p>
            <a:pPr algn="ctr"/>
            <a:endParaRPr lang="pt-BR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4346" name="Retângulo 8"/>
          <p:cNvSpPr>
            <a:spLocks noChangeArrowheads="1"/>
          </p:cNvSpPr>
          <p:nvPr/>
        </p:nvSpPr>
        <p:spPr bwMode="auto">
          <a:xfrm>
            <a:off x="142875" y="1214438"/>
            <a:ext cx="878681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95300" indent="-495300">
              <a:lnSpc>
                <a:spcPct val="100000"/>
              </a:lnSpc>
              <a:buClrTx/>
              <a:buSzTx/>
              <a:buFontTx/>
              <a:buChar char="•"/>
            </a:pPr>
            <a:r>
              <a:rPr 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136 ações de curto, médio e longo prazos, para operacionalizar 35 objetivos distribuídos em 4 eixos estratégicos: </a:t>
            </a:r>
          </a:p>
          <a:p>
            <a:pPr marL="495300" indent="-495300">
              <a:lnSpc>
                <a:spcPct val="100000"/>
              </a:lnSpc>
              <a:buClrTx/>
              <a:buSzTx/>
              <a:buFontTx/>
              <a:buChar char="•"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r>
              <a:rPr 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análise de situação e sistemas de informação; </a:t>
            </a: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r>
              <a:rPr 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atendimento; </a:t>
            </a: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r>
              <a:rPr 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marcos normativos e regulatórios; e </a:t>
            </a: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95300" indent="-495300">
              <a:lnSpc>
                <a:spcPct val="100000"/>
              </a:lnSpc>
              <a:buClrTx/>
              <a:buSzTx/>
              <a:buFontTx/>
              <a:buAutoNum type="romanLcPeriod"/>
            </a:pPr>
            <a:r>
              <a:rPr 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mobilização, articulação e participação. </a:t>
            </a:r>
          </a:p>
          <a:p>
            <a:pPr marL="495300" indent="-495300">
              <a:lnSpc>
                <a:spcPct val="100000"/>
              </a:lnSpc>
              <a:buClrTx/>
              <a:buSzTx/>
              <a:buFontTx/>
              <a:buNone/>
            </a:pPr>
            <a:endParaRPr lang="pt-BR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95300" indent="-495300">
              <a:lnSpc>
                <a:spcPct val="100000"/>
              </a:lnSpc>
              <a:buClrTx/>
              <a:buSzTx/>
              <a:buFontTx/>
              <a:buNone/>
            </a:pPr>
            <a:endParaRPr lang="pt-BR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0" y="0"/>
            <a:ext cx="92964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000" b="1">
              <a:solidFill>
                <a:srgbClr val="9966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288925" y="762000"/>
            <a:ext cx="86264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kumimoji="1" lang="pt-BR" b="1">
              <a:solidFill>
                <a:schemeClr val="tx1"/>
              </a:solidFill>
              <a:latin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</a:pPr>
            <a:endParaRPr lang="pt-B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15369" name="Retângulo 7"/>
          <p:cNvSpPr>
            <a:spLocks noChangeArrowheads="1"/>
          </p:cNvSpPr>
          <p:nvPr/>
        </p:nvSpPr>
        <p:spPr bwMode="auto">
          <a:xfrm>
            <a:off x="0" y="1785938"/>
            <a:ext cx="885825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Mapeamento e anális</a:t>
            </a:r>
            <a:r>
              <a:rPr lang="pt-BR" sz="2400" dirty="0">
                <a:solidFill>
                  <a:schemeClr val="tx1"/>
                </a:solidFill>
                <a:latin typeface="Arial" charset="0"/>
                <a:cs typeface="Arial" charset="0"/>
              </a:rPr>
              <a:t>e das iniciativas de Apoio Sócio-Familiar, de Programas de Famílias Acolhedoras, de Acolhimento Institucional e de Adoção e sua adequação aos marcos legais; </a:t>
            </a:r>
          </a:p>
          <a:p>
            <a:endParaRPr lang="pt-BR" sz="2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pt-BR" sz="2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Arial" charset="0"/>
                <a:cs typeface="Arial" charset="0"/>
              </a:rPr>
              <a:t> Aprimoramento e valorização da </a:t>
            </a:r>
            <a:r>
              <a:rPr lang="pt-BR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comunicação entre os Sistemas de Informação</a:t>
            </a:r>
            <a:r>
              <a:rPr lang="pt-BR" sz="2400" dirty="0">
                <a:solidFill>
                  <a:schemeClr val="tx1"/>
                </a:solidFill>
                <a:latin typeface="Arial" charset="0"/>
                <a:cs typeface="Arial" charset="0"/>
              </a:rPr>
              <a:t> sobre crianças, adolescentes e família, com ênfase no Apoio Sócio-Familiar, Programas de Famílias Acolhedoras, Acolhimento Institucional e Adoção </a:t>
            </a:r>
          </a:p>
        </p:txBody>
      </p:sp>
      <p:sp>
        <p:nvSpPr>
          <p:cNvPr id="9" name="Retângulo 8"/>
          <p:cNvSpPr/>
          <p:nvPr/>
        </p:nvSpPr>
        <p:spPr>
          <a:xfrm>
            <a:off x="285750" y="285750"/>
            <a:ext cx="87153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1"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Análise da situação e sistemas de informação</a:t>
            </a:r>
            <a:endParaRPr lang="pt-B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74900"/>
            <a:ext cx="7772400" cy="1146175"/>
          </a:xfrm>
        </p:spPr>
        <p:txBody>
          <a:bodyPr lIns="0" tIns="0" rIns="0" bIns="0"/>
          <a:lstStyle/>
          <a:p>
            <a:pPr eaLnBrk="1" hangingPunct="1"/>
            <a:endParaRPr lang="pt-BR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75100"/>
            <a:ext cx="6400800" cy="1755775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itchFamily="18" charset="0"/>
              <a:buNone/>
            </a:pPr>
            <a:endParaRPr lang="pt-BR" smtClean="0"/>
          </a:p>
        </p:txBody>
      </p:sp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3" cstate="print">
            <a:lum bright="36000" contrast="-60000"/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0" y="0"/>
            <a:ext cx="92964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000" b="1">
              <a:solidFill>
                <a:srgbClr val="9966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18440" name="Retângulo 8"/>
          <p:cNvSpPr>
            <a:spLocks noChangeArrowheads="1"/>
          </p:cNvSpPr>
          <p:nvPr/>
        </p:nvSpPr>
        <p:spPr bwMode="auto">
          <a:xfrm>
            <a:off x="142875" y="714375"/>
            <a:ext cx="878681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buClrTx/>
              <a:buSzTx/>
              <a:buFontTx/>
              <a:buChar char="•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Estratégias de comunicação social para mobilização da sociedade (adoções necessárias, acolhimento familiar, direito à convivência familiar, controle social das políticas públicas, etc.) e afirmação de novos valores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Char char="•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Mobilização e articulação para a garantia da </a:t>
            </a:r>
            <a:r>
              <a:rPr kumimoji="1" lang="pt-BR" sz="2400" dirty="0" err="1">
                <a:solidFill>
                  <a:schemeClr val="tx1"/>
                </a:solidFill>
                <a:latin typeface="Arial" charset="0"/>
              </a:rPr>
              <a:t>provisoriedade</a:t>
            </a: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 e excepcionalidade do Acolhimento Institucional e para o Reordenamento dos abrigos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Char char="•"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Char char="•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Produção e divulgação material de orientação e capacitação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Char char="•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Articulação e integração de ações entre as três esferas de Poder;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dirty="0">
              <a:solidFill>
                <a:schemeClr val="tx1"/>
              </a:solidFill>
              <a:latin typeface="Arial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Char char="•"/>
            </a:pPr>
            <a:r>
              <a:rPr kumimoji="1" lang="pt-BR" sz="2400" dirty="0">
                <a:solidFill>
                  <a:schemeClr val="tx1"/>
                </a:solidFill>
                <a:latin typeface="Arial" charset="0"/>
              </a:rPr>
              <a:t>Garantia de recursos para viabilização do Plano.</a:t>
            </a: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endParaRPr kumimoji="1" lang="pt-BR" sz="2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14375" y="0"/>
            <a:ext cx="78581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Mobilização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Articulação e Participação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" y="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b="1" dirty="0"/>
              <a:t>Proteção Especial  </a:t>
            </a:r>
            <a:r>
              <a:rPr lang="pt-BR" b="1" dirty="0"/>
              <a:t>Média e Alta complexidade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03225" y="16764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38200" y="1981200"/>
            <a:ext cx="99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-32" y="2719984"/>
            <a:ext cx="16430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Violação</a:t>
            </a: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de</a:t>
            </a: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direitos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476375" y="3933825"/>
            <a:ext cx="26654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chemeClr val="tx1"/>
                </a:solidFill>
              </a:rPr>
              <a:t>  </a:t>
            </a:r>
            <a:r>
              <a:rPr lang="pt-BR" b="1">
                <a:solidFill>
                  <a:srgbClr val="009900"/>
                </a:solidFill>
              </a:rPr>
              <a:t>Diagnóstico</a:t>
            </a:r>
          </a:p>
          <a:p>
            <a:r>
              <a:rPr lang="pt-BR" b="1">
                <a:solidFill>
                  <a:srgbClr val="009900"/>
                </a:solidFill>
              </a:rPr>
              <a:t>     </a:t>
            </a:r>
            <a:r>
              <a:rPr lang="pt-BR" sz="2000" b="1">
                <a:solidFill>
                  <a:srgbClr val="009900"/>
                </a:solidFill>
              </a:rPr>
              <a:t>Conselho</a:t>
            </a:r>
          </a:p>
          <a:p>
            <a:r>
              <a:rPr lang="pt-BR" sz="2000" b="1">
                <a:solidFill>
                  <a:srgbClr val="009900"/>
                </a:solidFill>
              </a:rPr>
              <a:t>         Tutelar</a:t>
            </a:r>
            <a:r>
              <a:rPr lang="pt-BR" sz="200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572000" y="1557338"/>
            <a:ext cx="4103688" cy="531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 dirty="0">
                <a:solidFill>
                  <a:srgbClr val="009900"/>
                </a:solidFill>
              </a:rPr>
              <a:t>Família de origem 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572001" y="3143248"/>
            <a:ext cx="428628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BR" dirty="0" smtClean="0">
              <a:solidFill>
                <a:schemeClr val="tx1"/>
              </a:solidFill>
            </a:endParaRPr>
          </a:p>
          <a:p>
            <a:endParaRPr lang="pt-BR" dirty="0"/>
          </a:p>
          <a:p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rgbClr val="CC6600"/>
                </a:solidFill>
              </a:rPr>
              <a:t>Acolhimento </a:t>
            </a:r>
            <a:r>
              <a:rPr lang="pt-BR" b="1" dirty="0">
                <a:solidFill>
                  <a:srgbClr val="CC6600"/>
                </a:solidFill>
              </a:rPr>
              <a:t>Familiar </a:t>
            </a:r>
          </a:p>
          <a:p>
            <a:endParaRPr lang="pt-BR" b="1" dirty="0">
              <a:solidFill>
                <a:srgbClr val="CC6600"/>
              </a:solidFill>
            </a:endParaRPr>
          </a:p>
          <a:p>
            <a:r>
              <a:rPr lang="pt-BR" b="1" dirty="0" smtClean="0">
                <a:solidFill>
                  <a:srgbClr val="CC6600"/>
                </a:solidFill>
              </a:rPr>
              <a:t>Acolhimento </a:t>
            </a:r>
            <a:r>
              <a:rPr lang="pt-BR" b="1" dirty="0">
                <a:solidFill>
                  <a:srgbClr val="CC6600"/>
                </a:solidFill>
              </a:rPr>
              <a:t>Institucional </a:t>
            </a:r>
            <a:endParaRPr lang="pt-BR" sz="2200" b="1" dirty="0">
              <a:solidFill>
                <a:srgbClr val="CC6600"/>
              </a:solidFill>
            </a:endParaRPr>
          </a:p>
          <a:p>
            <a:endParaRPr lang="pt-BR" b="1" dirty="0">
              <a:solidFill>
                <a:srgbClr val="CC6600"/>
              </a:solidFill>
            </a:endParaRPr>
          </a:p>
          <a:p>
            <a:r>
              <a:rPr lang="pt-BR" b="1" dirty="0">
                <a:solidFill>
                  <a:schemeClr val="tx1"/>
                </a:solidFill>
              </a:rPr>
              <a:t> </a:t>
            </a:r>
            <a:endParaRPr lang="pt-BR" b="1" dirty="0">
              <a:solidFill>
                <a:srgbClr val="5F5F5F"/>
              </a:solidFill>
            </a:endParaRPr>
          </a:p>
        </p:txBody>
      </p:sp>
      <p:sp>
        <p:nvSpPr>
          <p:cNvPr id="24586" name="AutoShape 10"/>
          <p:cNvSpPr>
            <a:spLocks/>
          </p:cNvSpPr>
          <p:nvPr/>
        </p:nvSpPr>
        <p:spPr bwMode="auto">
          <a:xfrm>
            <a:off x="4953000" y="2971800"/>
            <a:ext cx="76200" cy="2362200"/>
          </a:xfrm>
          <a:prstGeom prst="leftBrace">
            <a:avLst>
              <a:gd name="adj1" fmla="val 258333"/>
              <a:gd name="adj2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3635375" y="3789363"/>
            <a:ext cx="792163" cy="401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pt-BR"/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>
            <a:off x="3635375" y="4221163"/>
            <a:ext cx="7921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pt-BR"/>
          </a:p>
        </p:txBody>
      </p:sp>
      <p:sp>
        <p:nvSpPr>
          <p:cNvPr id="24589" name="Rectangle 22"/>
          <p:cNvSpPr>
            <a:spLocks noChangeArrowheads="1"/>
          </p:cNvSpPr>
          <p:nvPr/>
        </p:nvSpPr>
        <p:spPr bwMode="auto">
          <a:xfrm>
            <a:off x="4572001" y="3500438"/>
            <a:ext cx="4143404" cy="135732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4590" name="AutoShape 26"/>
          <p:cNvSpPr>
            <a:spLocks noChangeArrowheads="1"/>
          </p:cNvSpPr>
          <p:nvPr/>
        </p:nvSpPr>
        <p:spPr bwMode="auto">
          <a:xfrm flipV="1">
            <a:off x="684213" y="3644900"/>
            <a:ext cx="792162" cy="647700"/>
          </a:xfrm>
          <a:custGeom>
            <a:avLst/>
            <a:gdLst>
              <a:gd name="T0" fmla="*/ 554733 w 21600"/>
              <a:gd name="T1" fmla="*/ 0 h 21600"/>
              <a:gd name="T2" fmla="*/ 554733 w 21600"/>
              <a:gd name="T3" fmla="*/ 364571 h 21600"/>
              <a:gd name="T4" fmla="*/ 118714 w 21600"/>
              <a:gd name="T5" fmla="*/ 647700 h 21600"/>
              <a:gd name="T6" fmla="*/ 792162 w 21600"/>
              <a:gd name="T7" fmla="*/ 18228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4591" name="Line 27"/>
          <p:cNvSpPr>
            <a:spLocks noChangeShapeType="1"/>
          </p:cNvSpPr>
          <p:nvPr/>
        </p:nvSpPr>
        <p:spPr bwMode="auto">
          <a:xfrm flipV="1">
            <a:off x="2700338" y="2276475"/>
            <a:ext cx="1582737" cy="1657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pt-BR"/>
          </a:p>
        </p:txBody>
      </p:sp>
      <p:sp>
        <p:nvSpPr>
          <p:cNvPr id="24592" name="Line 28"/>
          <p:cNvSpPr>
            <a:spLocks noChangeShapeType="1"/>
          </p:cNvSpPr>
          <p:nvPr/>
        </p:nvSpPr>
        <p:spPr bwMode="auto">
          <a:xfrm flipV="1">
            <a:off x="6372225" y="2205038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pt-BR"/>
          </a:p>
        </p:txBody>
      </p:sp>
      <p:sp>
        <p:nvSpPr>
          <p:cNvPr id="24593" name="Line 29"/>
          <p:cNvSpPr>
            <a:spLocks noChangeShapeType="1"/>
          </p:cNvSpPr>
          <p:nvPr/>
        </p:nvSpPr>
        <p:spPr bwMode="auto">
          <a:xfrm flipV="1">
            <a:off x="6877050" y="2205038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pt-BR"/>
          </a:p>
        </p:txBody>
      </p:sp>
      <p:sp>
        <p:nvSpPr>
          <p:cNvPr id="18" name="CaixaDeTexto 17"/>
          <p:cNvSpPr txBox="1"/>
          <p:nvPr/>
        </p:nvSpPr>
        <p:spPr>
          <a:xfrm>
            <a:off x="4643438" y="5357826"/>
            <a:ext cx="40257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Acompanhamento do CRAS E </a:t>
            </a:r>
            <a:r>
              <a:rPr lang="pt-BR" sz="2000" b="1" dirty="0" smtClean="0"/>
              <a:t>CREAS</a:t>
            </a:r>
            <a:endParaRPr lang="pt-BR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19050" y="-14313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3" name="CaixaDeTexto 2"/>
          <p:cNvSpPr txBox="1"/>
          <p:nvPr/>
        </p:nvSpPr>
        <p:spPr>
          <a:xfrm>
            <a:off x="1142976" y="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rgbClr val="FF0000"/>
                </a:solidFill>
              </a:rPr>
              <a:t>Ações Desenvolvidas </a:t>
            </a:r>
            <a:endParaRPr lang="pt-BR" sz="2800" dirty="0">
              <a:solidFill>
                <a:srgbClr val="FF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0" y="1357298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pt-BR" dirty="0" smtClean="0"/>
              <a:t> </a:t>
            </a:r>
            <a:r>
              <a:rPr lang="pt-BR" sz="2400" dirty="0" smtClean="0"/>
              <a:t>Participação trimestral do GT Nacional</a:t>
            </a:r>
          </a:p>
          <a:p>
            <a:endParaRPr lang="pt-BR" sz="2400" dirty="0" smtClean="0"/>
          </a:p>
          <a:p>
            <a:pPr>
              <a:buFontTx/>
              <a:buChar char="-"/>
            </a:pPr>
            <a:r>
              <a:rPr lang="pt-BR" sz="2400" dirty="0" smtClean="0"/>
              <a:t> Outubro/2009 Criação da Comissão Estadual de Acompanhamento e Implementação do Plano Nacional Pró –Convivência Familiar e Comunitária </a:t>
            </a:r>
          </a:p>
          <a:p>
            <a:pPr>
              <a:buFontTx/>
              <a:buChar char="-"/>
            </a:pPr>
            <a:r>
              <a:rPr lang="pt-BR" sz="2400" dirty="0" smtClean="0"/>
              <a:t> Outubro/2009 Criação da Comissão Regional Pró –Convivência Familiar e Comunitária do </a:t>
            </a:r>
            <a:r>
              <a:rPr lang="pt-BR" sz="2400" dirty="0" err="1" smtClean="0"/>
              <a:t>Polo</a:t>
            </a:r>
            <a:r>
              <a:rPr lang="pt-BR" sz="2400" dirty="0" smtClean="0"/>
              <a:t> de Alta Floresta composta por 6 Municípios: Apiacas, Carlinda, Alta Floresta, Paranaita, Nova Monte Verde e Nova Bandeirantes.</a:t>
            </a:r>
          </a:p>
          <a:p>
            <a:pPr>
              <a:buFontTx/>
              <a:buChar char="-"/>
            </a:pPr>
            <a:r>
              <a:rPr lang="pt-BR" sz="2400" dirty="0" smtClean="0"/>
              <a:t> Janeiro/2010 Criação da Comissão Municipal Pró –Convivência Familiar e Comunitária de Várzea Grande.</a:t>
            </a:r>
            <a:endParaRPr lang="pt-BR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lum bright="51000" contrast="-14000"/>
          </a:blip>
          <a:srcRect/>
          <a:stretch>
            <a:fillRect/>
          </a:stretch>
        </p:blipFill>
        <p:spPr bwMode="auto">
          <a:xfrm>
            <a:off x="19050" y="-14313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546100" dir="9660000" sx="1000" sy="1000" algn="ctr" rotWithShape="0">
              <a:srgbClr val="000000">
                <a:alpha val="59000"/>
              </a:srgbClr>
            </a:outerShdw>
          </a:effectLst>
          <a:scene3d>
            <a:camera prst="obliqueTopLeft"/>
            <a:lightRig rig="threePt" dir="t"/>
          </a:scene3d>
        </p:spPr>
      </p:pic>
      <p:sp>
        <p:nvSpPr>
          <p:cNvPr id="3" name="Retângulo 2"/>
          <p:cNvSpPr/>
          <p:nvPr/>
        </p:nvSpPr>
        <p:spPr>
          <a:xfrm>
            <a:off x="0" y="1285860"/>
            <a:ext cx="9144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4400" b="1" i="1" dirty="0">
                <a:solidFill>
                  <a:srgbClr val="FF0000"/>
                </a:solidFill>
                <a:latin typeface="Arial" charset="0"/>
              </a:rPr>
              <a:t>Obrigada!</a:t>
            </a:r>
          </a:p>
          <a:p>
            <a:pPr algn="ctr">
              <a:defRPr/>
            </a:pPr>
            <a:endParaRPr lang="pt-BR" sz="3600" b="1" i="1" dirty="0">
              <a:solidFill>
                <a:srgbClr val="FF0000"/>
              </a:solidFill>
              <a:latin typeface="Arial" charset="0"/>
            </a:endParaRPr>
          </a:p>
          <a:p>
            <a:pPr algn="ctr">
              <a:defRPr/>
            </a:pPr>
            <a:r>
              <a:rPr lang="pt-BR" sz="2800" b="1" i="1" dirty="0" err="1">
                <a:solidFill>
                  <a:schemeClr val="accent4">
                    <a:lumMod val="65000"/>
                    <a:lumOff val="35000"/>
                  </a:schemeClr>
                </a:solidFill>
                <a:latin typeface="Arial" charset="0"/>
              </a:rPr>
              <a:t>Cleidi</a:t>
            </a:r>
            <a:r>
              <a:rPr lang="pt-BR" sz="2800" b="1" i="1" dirty="0">
                <a:solidFill>
                  <a:schemeClr val="accent4">
                    <a:lumMod val="65000"/>
                    <a:lumOff val="35000"/>
                  </a:schemeClr>
                </a:solidFill>
                <a:latin typeface="Arial" charset="0"/>
              </a:rPr>
              <a:t> Eliane  de Souza</a:t>
            </a:r>
          </a:p>
          <a:p>
            <a:pPr algn="ctr">
              <a:defRPr/>
            </a:pPr>
            <a:r>
              <a:rPr lang="pt-BR" sz="2800" b="1" i="1" dirty="0">
                <a:solidFill>
                  <a:schemeClr val="accent4">
                    <a:lumMod val="65000"/>
                    <a:lumOff val="35000"/>
                  </a:schemeClr>
                </a:solidFill>
                <a:latin typeface="Arial" charset="0"/>
              </a:rPr>
              <a:t>CEDCA/MT – SES-MT</a:t>
            </a:r>
          </a:p>
          <a:p>
            <a:pPr algn="ctr">
              <a:defRPr/>
            </a:pPr>
            <a:endParaRPr lang="pt-BR" sz="2800" b="1" i="1" dirty="0">
              <a:solidFill>
                <a:schemeClr val="accent4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ctr">
              <a:defRPr/>
            </a:pPr>
            <a:r>
              <a:rPr lang="pt-BR" sz="2800" b="1" i="1" dirty="0">
                <a:solidFill>
                  <a:schemeClr val="accent4">
                    <a:lumMod val="65000"/>
                    <a:lumOff val="35000"/>
                  </a:schemeClr>
                </a:solidFill>
                <a:latin typeface="Arial" charset="0"/>
                <a:hlinkClick r:id="rId3"/>
              </a:rPr>
              <a:t>cedca@setecs.mt.gov.b</a:t>
            </a:r>
            <a:endParaRPr lang="pt-BR" sz="2800" b="1" i="1" dirty="0">
              <a:solidFill>
                <a:schemeClr val="accent4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ctr">
              <a:defRPr/>
            </a:pPr>
            <a:r>
              <a:rPr lang="pt-BR" sz="2800" b="1" i="1" dirty="0">
                <a:solidFill>
                  <a:schemeClr val="accent4">
                    <a:lumMod val="65000"/>
                    <a:lumOff val="35000"/>
                  </a:schemeClr>
                </a:solidFill>
                <a:latin typeface="Arial" charset="0"/>
              </a:rPr>
              <a:t>(65) 3624-5796</a:t>
            </a:r>
          </a:p>
          <a:p>
            <a:pPr algn="ctr">
              <a:defRPr/>
            </a:pPr>
            <a:endParaRPr lang="pt-BR" sz="2800" b="1" i="1" dirty="0">
              <a:latin typeface="Arial" charset="0"/>
            </a:endParaRPr>
          </a:p>
          <a:p>
            <a:pPr algn="ctr">
              <a:defRPr/>
            </a:pPr>
            <a:r>
              <a:rPr lang="pt-BR" sz="2800" b="1" i="1" dirty="0">
                <a:latin typeface="Arial" charset="0"/>
              </a:rPr>
              <a:t>protecaosocialespecial@mds.gov.br</a:t>
            </a:r>
            <a:endParaRPr lang="pt-BR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984</Words>
  <Application>Microsoft Office PowerPoint</Application>
  <PresentationFormat>Apresentação na tela (4:3)</PresentationFormat>
  <Paragraphs>156</Paragraphs>
  <Slides>17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Mauro</dc:creator>
  <cp:lastModifiedBy>CE</cp:lastModifiedBy>
  <cp:revision>9</cp:revision>
  <dcterms:created xsi:type="dcterms:W3CDTF">2010-03-29T14:40:26Z</dcterms:created>
  <dcterms:modified xsi:type="dcterms:W3CDTF">2010-03-29T15:25:24Z</dcterms:modified>
</cp:coreProperties>
</file>