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  <p:sldMasterId id="2147483660" r:id="rId2"/>
  </p:sldMasterIdLst>
  <p:notesMasterIdLst>
    <p:notesMasterId r:id="rId17"/>
  </p:notesMasterIdLst>
  <p:handoutMasterIdLst>
    <p:handoutMasterId r:id="rId18"/>
  </p:handoutMasterIdLst>
  <p:sldIdLst>
    <p:sldId id="257" r:id="rId3"/>
    <p:sldId id="258" r:id="rId4"/>
    <p:sldId id="261" r:id="rId5"/>
    <p:sldId id="263" r:id="rId6"/>
    <p:sldId id="272" r:id="rId7"/>
    <p:sldId id="275" r:id="rId8"/>
    <p:sldId id="269" r:id="rId9"/>
    <p:sldId id="267" r:id="rId10"/>
    <p:sldId id="264" r:id="rId11"/>
    <p:sldId id="271" r:id="rId12"/>
    <p:sldId id="265" r:id="rId13"/>
    <p:sldId id="262" r:id="rId14"/>
    <p:sldId id="270" r:id="rId15"/>
    <p:sldId id="259" r:id="rId16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clrMode="gray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1" autoAdjust="0"/>
    <p:restoredTop sz="94581" autoAdjust="0"/>
  </p:normalViewPr>
  <p:slideViewPr>
    <p:cSldViewPr>
      <p:cViewPr>
        <p:scale>
          <a:sx n="78" d="100"/>
          <a:sy n="78" d="100"/>
        </p:scale>
        <p:origin x="-1170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9" d="100"/>
          <a:sy n="79" d="100"/>
        </p:scale>
        <p:origin x="-3952" y="-10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pt-BR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6B81FB1-D024-4974-9C43-AE32118755F7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12120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pt-BR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45C303F-3FD1-4CB5-B3EE-03400E618CD0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70725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1768D7-3BB1-4623-AE5E-A7988146AAA5}" type="slidenum">
              <a:rPr lang="pt-BR"/>
              <a:pPr/>
              <a:t>1</a:t>
            </a:fld>
            <a:endParaRPr lang="pt-BR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93668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1768D7-3BB1-4623-AE5E-A7988146AAA5}" type="slidenum">
              <a:rPr lang="pt-BR"/>
              <a:pPr/>
              <a:t>2</a:t>
            </a:fld>
            <a:endParaRPr lang="pt-BR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1203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1768D7-3BB1-4623-AE5E-A7988146AAA5}" type="slidenum">
              <a:rPr lang="pt-BR"/>
              <a:pPr/>
              <a:t>3</a:t>
            </a:fld>
            <a:endParaRPr lang="pt-BR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75467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1768D7-3BB1-4623-AE5E-A7988146AAA5}" type="slidenum">
              <a:rPr lang="pt-BR"/>
              <a:pPr/>
              <a:t>4</a:t>
            </a:fld>
            <a:endParaRPr lang="pt-BR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06147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1768D7-3BB1-4623-AE5E-A7988146AAA5}" type="slidenum">
              <a:rPr lang="pt-BR"/>
              <a:pPr/>
              <a:t>5</a:t>
            </a:fld>
            <a:endParaRPr lang="pt-BR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07259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1768D7-3BB1-4623-AE5E-A7988146AAA5}" type="slidenum">
              <a:rPr lang="pt-BR"/>
              <a:pPr/>
              <a:t>7</a:t>
            </a:fld>
            <a:endParaRPr lang="pt-BR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44596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1768D7-3BB1-4623-AE5E-A7988146AAA5}" type="slidenum">
              <a:rPr lang="pt-BR"/>
              <a:pPr/>
              <a:t>8</a:t>
            </a:fld>
            <a:endParaRPr lang="pt-BR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57280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1768D7-3BB1-4623-AE5E-A7988146AAA5}" type="slidenum">
              <a:rPr lang="pt-BR"/>
              <a:pPr/>
              <a:t>9</a:t>
            </a:fld>
            <a:endParaRPr lang="pt-BR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43186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1768D7-3BB1-4623-AE5E-A7988146AAA5}" type="slidenum">
              <a:rPr lang="pt-BR"/>
              <a:pPr/>
              <a:t>10</a:t>
            </a:fld>
            <a:endParaRPr lang="pt-BR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6783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1768D7-3BB1-4623-AE5E-A7988146AAA5}" type="slidenum">
              <a:rPr lang="pt-BR"/>
              <a:pPr/>
              <a:t>11</a:t>
            </a:fld>
            <a:endParaRPr lang="pt-BR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58698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1768D7-3BB1-4623-AE5E-A7988146AAA5}" type="slidenum">
              <a:rPr lang="pt-BR"/>
              <a:pPr/>
              <a:t>12</a:t>
            </a:fld>
            <a:endParaRPr lang="pt-BR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506732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1768D7-3BB1-4623-AE5E-A7988146AAA5}" type="slidenum">
              <a:rPr lang="pt-BR"/>
              <a:pPr/>
              <a:t>13</a:t>
            </a:fld>
            <a:endParaRPr lang="pt-BR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834178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1768D7-3BB1-4623-AE5E-A7988146AAA5}" type="slidenum">
              <a:rPr lang="pt-BR"/>
              <a:pPr/>
              <a:t>14</a:t>
            </a:fld>
            <a:endParaRPr lang="pt-BR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2878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2CADC4-AEC4-4C06-BC08-5B9525FA6393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487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C3C48C-4198-4443-BBC5-AE6F3ADE08E6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003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E797DC-7557-45FB-8964-5CCCAD0EBBDF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3154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3452AE-5EEB-4F88-9D96-E93DAE2692E5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416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BE7B35-AD49-4891-A54B-7780A491C15C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3839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2A68BD-0507-4310-A654-70697362E21B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3186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39362C-263A-4782-9DDB-DF6327942216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1605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F02AB3-7521-45AD-8DB3-EF32EC4A2DC3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5024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CCCCC6-14C3-46E1-8DD4-DC1346A42987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7832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A06D48-4BB4-494F-8AE1-CD7B44B668BB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6462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08832B-13E5-43EB-BEC6-105CD3BC2101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79127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2E3D9-2AE0-B941-B637-4CE3FC699F15}" type="datetimeFigureOut">
              <a:rPr lang="en-US" smtClean="0"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F2EA7-65AB-E44D-AA1D-EC914FB3FFB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835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2E3D9-2AE0-B941-B637-4CE3FC699F15}" type="datetimeFigureOut">
              <a:rPr lang="en-US" smtClean="0"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F2EA7-65AB-E44D-AA1D-EC914FB3FFB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292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2E3D9-2AE0-B941-B637-4CE3FC699F15}" type="datetimeFigureOut">
              <a:rPr lang="en-US" smtClean="0"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F2EA7-65AB-E44D-AA1D-EC914FB3FFB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2064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2E3D9-2AE0-B941-B637-4CE3FC699F15}" type="datetimeFigureOut">
              <a:rPr lang="en-US" smtClean="0"/>
              <a:t>6/30/2014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F2EA7-65AB-E44D-AA1D-EC914FB3FFB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9072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2E3D9-2AE0-B941-B637-4CE3FC699F15}" type="datetimeFigureOut">
              <a:rPr lang="en-US" smtClean="0"/>
              <a:t>6/30/2014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F2EA7-65AB-E44D-AA1D-EC914FB3FFB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9314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2E3D9-2AE0-B941-B637-4CE3FC699F15}" type="datetimeFigureOut">
              <a:rPr lang="en-US" smtClean="0"/>
              <a:t>6/30/2014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F2EA7-65AB-E44D-AA1D-EC914FB3FFB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8002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2E3D9-2AE0-B941-B637-4CE3FC699F15}" type="datetimeFigureOut">
              <a:rPr lang="en-US" smtClean="0"/>
              <a:t>6/30/2014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F2EA7-65AB-E44D-AA1D-EC914FB3FFB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6105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2E3D9-2AE0-B941-B637-4CE3FC699F15}" type="datetimeFigureOut">
              <a:rPr lang="en-US" smtClean="0"/>
              <a:t>6/30/2014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F2EA7-65AB-E44D-AA1D-EC914FB3FFB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5288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2E3D9-2AE0-B941-B637-4CE3FC699F15}" type="datetimeFigureOut">
              <a:rPr lang="en-US" smtClean="0"/>
              <a:t>6/30/2014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F2EA7-65AB-E44D-AA1D-EC914FB3FFB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19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2E3D9-2AE0-B941-B637-4CE3FC699F15}" type="datetimeFigureOut">
              <a:rPr lang="en-US" smtClean="0"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F2EA7-65AB-E44D-AA1D-EC914FB3FFB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336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2E3D9-2AE0-B941-B637-4CE3FC699F15}" type="datetimeFigureOut">
              <a:rPr lang="en-US" smtClean="0"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F2EA7-65AB-E44D-AA1D-EC914FB3FFB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4479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2E3D9-2AE0-B941-B637-4CE3FC699F15}" type="datetimeFigureOut">
              <a:rPr lang="en-US" smtClean="0"/>
              <a:t>6/30/2014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F2EA7-65AB-E44D-AA1D-EC914FB3FFB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962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184B81F-0A74-4456-B268-529FAD42C209}" type="slidenum">
              <a:rPr lang="pt-BR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2E3D9-2AE0-B941-B637-4CE3FC699F15}" type="datetimeFigureOut">
              <a:rPr lang="en-US" smtClean="0"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F2EA7-65AB-E44D-AA1D-EC914FB3FFB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287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jose.consultor@sdh.gov.br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/>
          <p:cNvSpPr txBox="1">
            <a:spLocks noChangeArrowheads="1"/>
          </p:cNvSpPr>
          <p:nvPr/>
        </p:nvSpPr>
        <p:spPr bwMode="auto">
          <a:xfrm flipV="1">
            <a:off x="1763688" y="2492896"/>
            <a:ext cx="6192837" cy="3077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>
            <a:spAutoFit/>
          </a:bodyPr>
          <a:lstStyle/>
          <a:p>
            <a:pPr algn="ctr"/>
            <a:r>
              <a:rPr lang="pt-BR" sz="2400" b="1" dirty="0" smtClean="0"/>
              <a:t>Encontro Pró Elaboração do Plano de Atendimento Socioeducativo</a:t>
            </a:r>
          </a:p>
          <a:p>
            <a:pPr algn="ctr"/>
            <a:endParaRPr lang="pt-BR" b="1" dirty="0"/>
          </a:p>
          <a:p>
            <a:pPr algn="ctr"/>
            <a:endParaRPr lang="pt-BR" b="1" dirty="0" smtClean="0"/>
          </a:p>
          <a:p>
            <a:pPr algn="ctr"/>
            <a:endParaRPr lang="pt-BR" b="1" dirty="0" smtClean="0"/>
          </a:p>
          <a:p>
            <a:pPr algn="ctr"/>
            <a:endParaRPr lang="pt-BR" b="1" dirty="0"/>
          </a:p>
          <a:p>
            <a:pPr algn="r"/>
            <a:r>
              <a:rPr lang="pt-BR" sz="1400" dirty="0" smtClean="0"/>
              <a:t>Cuiabá, Mato Grosso </a:t>
            </a:r>
          </a:p>
          <a:p>
            <a:pPr algn="r"/>
            <a:r>
              <a:rPr lang="pt-BR" sz="1400" dirty="0" smtClean="0"/>
              <a:t>27 de junho de 2014</a:t>
            </a:r>
          </a:p>
          <a:p>
            <a:pPr algn="ctr"/>
            <a:endParaRPr lang="pt-BR" b="1" dirty="0"/>
          </a:p>
          <a:p>
            <a:pPr algn="r"/>
            <a:r>
              <a:rPr lang="pt-BR" sz="1400" b="1" dirty="0" smtClean="0"/>
              <a:t>Fernando Silva</a:t>
            </a:r>
          </a:p>
          <a:p>
            <a:pPr algn="r"/>
            <a:r>
              <a:rPr lang="pt-BR" sz="1400" dirty="0" smtClean="0"/>
              <a:t>Consultor do PNUD – SDH/PR</a:t>
            </a:r>
            <a:endParaRPr lang="pt-BR" sz="14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764704"/>
            <a:ext cx="5153025" cy="895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/>
          <p:cNvSpPr txBox="1">
            <a:spLocks noChangeArrowheads="1"/>
          </p:cNvSpPr>
          <p:nvPr/>
        </p:nvSpPr>
        <p:spPr bwMode="auto">
          <a:xfrm flipV="1">
            <a:off x="1763713" y="1847850"/>
            <a:ext cx="6192837" cy="3293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>
            <a:spAutoFit/>
          </a:bodyPr>
          <a:lstStyle/>
          <a:p>
            <a:pPr algn="ctr"/>
            <a:endParaRPr lang="pt-BR" b="1" dirty="0" smtClean="0"/>
          </a:p>
          <a:p>
            <a:pPr algn="ctr"/>
            <a:r>
              <a:rPr lang="pt-BR" b="1" dirty="0" smtClean="0"/>
              <a:t>Agenda do Encontro</a:t>
            </a:r>
          </a:p>
          <a:p>
            <a:pPr algn="ctr"/>
            <a:endParaRPr lang="pt-BR" sz="1400" b="1" dirty="0"/>
          </a:p>
          <a:p>
            <a:pPr algn="just"/>
            <a:endParaRPr lang="pt-BR" sz="1400" b="1" dirty="0" smtClean="0"/>
          </a:p>
          <a:p>
            <a:pPr algn="just"/>
            <a:r>
              <a:rPr lang="pt-BR" sz="1400" b="1" dirty="0" smtClean="0"/>
              <a:t>1) Abertura: </a:t>
            </a:r>
            <a:r>
              <a:rPr lang="pt-BR" sz="1400" dirty="0" smtClean="0"/>
              <a:t>Conselho Estadual de Defesa dos Direitos da Criança e do Adolescente do Mato Grosso (</a:t>
            </a:r>
            <a:r>
              <a:rPr lang="pt-BR" sz="1400" b="1" dirty="0" smtClean="0"/>
              <a:t>Coordenação)</a:t>
            </a:r>
            <a:endParaRPr lang="pt-BR" sz="1400" dirty="0"/>
          </a:p>
          <a:p>
            <a:pPr algn="just"/>
            <a:endParaRPr lang="pt-BR" sz="1400" b="1" dirty="0" smtClean="0"/>
          </a:p>
          <a:p>
            <a:pPr algn="just"/>
            <a:r>
              <a:rPr lang="pt-BR" sz="1400" b="1" dirty="0" smtClean="0"/>
              <a:t>2) Exposição </a:t>
            </a:r>
            <a:r>
              <a:rPr lang="pt-BR" sz="1400" b="1" dirty="0"/>
              <a:t>e debate: </a:t>
            </a:r>
            <a:r>
              <a:rPr lang="pt-BR" sz="1400" dirty="0"/>
              <a:t>Processo de elaboração e aprovação do Plano de Atendimento Socioeducativo – Fernando Silva (Consultor PNUD e SDH/PR)</a:t>
            </a:r>
          </a:p>
          <a:p>
            <a:pPr algn="just"/>
            <a:endParaRPr lang="pt-BR" sz="1400" b="1" dirty="0" smtClean="0"/>
          </a:p>
          <a:p>
            <a:pPr algn="just"/>
            <a:r>
              <a:rPr lang="pt-BR" sz="1400" b="1" dirty="0" smtClean="0"/>
              <a:t>3) Encaminhamentos</a:t>
            </a:r>
            <a:r>
              <a:rPr lang="pt-BR" sz="1400" b="1" dirty="0"/>
              <a:t>: </a:t>
            </a:r>
            <a:r>
              <a:rPr lang="pt-BR" sz="1400" dirty="0"/>
              <a:t>Responsabilidades, produtos e </a:t>
            </a:r>
            <a:r>
              <a:rPr lang="pt-BR" sz="1400" dirty="0" smtClean="0"/>
              <a:t>prazos</a:t>
            </a:r>
          </a:p>
          <a:p>
            <a:pPr algn="just"/>
            <a:endParaRPr lang="pt-BR" sz="1400" b="1" dirty="0"/>
          </a:p>
          <a:p>
            <a:pPr algn="just"/>
            <a:endParaRPr lang="pt-BR" sz="1400" b="1" dirty="0" smtClean="0"/>
          </a:p>
          <a:p>
            <a:pPr algn="just"/>
            <a:endParaRPr lang="pt-BR" b="1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764704"/>
            <a:ext cx="5153025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09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/>
          <p:cNvSpPr txBox="1">
            <a:spLocks noChangeArrowheads="1"/>
          </p:cNvSpPr>
          <p:nvPr/>
        </p:nvSpPr>
        <p:spPr bwMode="auto">
          <a:xfrm flipV="1">
            <a:off x="1763713" y="1847850"/>
            <a:ext cx="6192837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>
            <a:spAutoFit/>
          </a:bodyPr>
          <a:lstStyle/>
          <a:p>
            <a:pPr algn="just"/>
            <a:r>
              <a:rPr lang="pt-BR" sz="1400" b="1" dirty="0" smtClean="0"/>
              <a:t>2) Exposição e debate: </a:t>
            </a:r>
            <a:r>
              <a:rPr lang="pt-BR" sz="1400" dirty="0" smtClean="0"/>
              <a:t>Processo de elaboração e aprovação do Plano de Atendimento Socioeducativo – Fernando Silva (Consultor PNUD e SDH/PR)</a:t>
            </a:r>
          </a:p>
          <a:p>
            <a:pPr algn="just"/>
            <a:endParaRPr lang="pt-BR" sz="1400" dirty="0" smtClean="0"/>
          </a:p>
          <a:p>
            <a:pPr algn="just"/>
            <a:r>
              <a:rPr lang="pt-BR" sz="1400" b="1" dirty="0" smtClean="0"/>
              <a:t>a) Produtos/Metas e Prazo Geral da Consultoria</a:t>
            </a:r>
          </a:p>
          <a:p>
            <a:pPr algn="just"/>
            <a:r>
              <a:rPr lang="pt-BR" sz="1400" b="1" dirty="0" smtClean="0"/>
              <a:t>   </a:t>
            </a:r>
          </a:p>
          <a:p>
            <a:pPr algn="just"/>
            <a:r>
              <a:rPr lang="pt-BR" sz="1400" b="1" dirty="0" smtClean="0"/>
              <a:t>	</a:t>
            </a:r>
            <a:r>
              <a:rPr lang="pt-BR" sz="1400" dirty="0" smtClean="0"/>
              <a:t>Parâmetros de segurança, de gestão e de socioeducação</a:t>
            </a:r>
          </a:p>
          <a:p>
            <a:pPr algn="just"/>
            <a:endParaRPr lang="pt-BR" sz="1400" dirty="0" smtClean="0"/>
          </a:p>
          <a:p>
            <a:pPr algn="just"/>
            <a:r>
              <a:rPr lang="pt-BR" sz="1400" dirty="0"/>
              <a:t>	</a:t>
            </a:r>
            <a:r>
              <a:rPr lang="pt-BR" sz="1400" dirty="0" smtClean="0"/>
              <a:t>Protocolos e fluxos de recebimento de denúncias na SDH / 	interministérios e Sistema de Justiça</a:t>
            </a:r>
          </a:p>
          <a:p>
            <a:pPr algn="just"/>
            <a:endParaRPr lang="pt-BR" sz="1400" dirty="0" smtClean="0"/>
          </a:p>
          <a:p>
            <a:pPr algn="just"/>
            <a:r>
              <a:rPr lang="pt-BR" sz="1400" dirty="0"/>
              <a:t>	</a:t>
            </a:r>
            <a:r>
              <a:rPr lang="pt-BR" sz="1400" dirty="0" smtClean="0"/>
              <a:t>Mapeamento institucional de programas socioeducativos em 	meio aberto e de atendimento socioeducativo integrado</a:t>
            </a:r>
          </a:p>
          <a:p>
            <a:pPr algn="just"/>
            <a:endParaRPr lang="pt-BR" sz="1400" dirty="0" smtClean="0"/>
          </a:p>
          <a:p>
            <a:pPr algn="just"/>
            <a:r>
              <a:rPr lang="pt-BR" sz="1400" dirty="0"/>
              <a:t>	</a:t>
            </a:r>
            <a:r>
              <a:rPr lang="pt-BR" sz="1400" b="1" u="sng" dirty="0" smtClean="0"/>
              <a:t>Plano de Atendimento Socioeducativo: Estados</a:t>
            </a:r>
            <a:r>
              <a:rPr lang="pt-BR" sz="1400" b="1" dirty="0" smtClean="0"/>
              <a:t>, 	</a:t>
            </a:r>
            <a:r>
              <a:rPr lang="pt-BR" sz="1400" b="1" u="sng" dirty="0" smtClean="0"/>
              <a:t>Distrito Federal, Capitais e cidades das Regiões</a:t>
            </a:r>
            <a:r>
              <a:rPr lang="pt-BR" sz="1400" b="1" dirty="0" smtClean="0"/>
              <a:t> 	</a:t>
            </a:r>
            <a:r>
              <a:rPr lang="pt-BR" sz="1400" b="1" u="sng" dirty="0" smtClean="0"/>
              <a:t>Metropolitanas</a:t>
            </a:r>
            <a:endParaRPr lang="pt-BR" sz="1400" b="1" u="sng" dirty="0"/>
          </a:p>
          <a:p>
            <a:pPr algn="just"/>
            <a:r>
              <a:rPr lang="pt-BR" sz="1400" b="1" dirty="0" smtClean="0"/>
              <a:t>	</a:t>
            </a:r>
          </a:p>
          <a:p>
            <a:pPr algn="just"/>
            <a:r>
              <a:rPr lang="pt-BR" sz="1400" b="1" dirty="0"/>
              <a:t>	</a:t>
            </a:r>
            <a:r>
              <a:rPr lang="pt-BR" sz="1400" dirty="0" smtClean="0"/>
              <a:t>Encerramento do contrato: 23 de março </a:t>
            </a:r>
            <a:r>
              <a:rPr lang="pt-BR" sz="1400" dirty="0"/>
              <a:t>de </a:t>
            </a:r>
            <a:r>
              <a:rPr lang="pt-BR" sz="1400" dirty="0" smtClean="0"/>
              <a:t>2015</a:t>
            </a:r>
            <a:r>
              <a:rPr lang="pt-BR" sz="1400" b="1" dirty="0" smtClean="0"/>
              <a:t> </a:t>
            </a:r>
            <a:endParaRPr lang="pt-BR" sz="1400" b="1" dirty="0"/>
          </a:p>
          <a:p>
            <a:pPr algn="just"/>
            <a:endParaRPr lang="pt-BR" b="1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764704"/>
            <a:ext cx="5153025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292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/>
          <p:cNvSpPr txBox="1">
            <a:spLocks noChangeArrowheads="1"/>
          </p:cNvSpPr>
          <p:nvPr/>
        </p:nvSpPr>
        <p:spPr bwMode="auto">
          <a:xfrm flipV="1">
            <a:off x="1763713" y="1847850"/>
            <a:ext cx="6192837" cy="7263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>
            <a:spAutoFit/>
          </a:bodyPr>
          <a:lstStyle/>
          <a:p>
            <a:pPr algn="just"/>
            <a:r>
              <a:rPr lang="pt-BR" sz="1400" b="1" dirty="0" smtClean="0"/>
              <a:t>2) </a:t>
            </a:r>
            <a:r>
              <a:rPr lang="pt-BR" sz="1400" b="1" dirty="0"/>
              <a:t>Exposição </a:t>
            </a:r>
            <a:r>
              <a:rPr lang="pt-BR" sz="1400" b="1" dirty="0" smtClean="0"/>
              <a:t>e </a:t>
            </a:r>
            <a:r>
              <a:rPr lang="pt-BR" sz="1400" b="1" dirty="0"/>
              <a:t>debate : </a:t>
            </a:r>
            <a:r>
              <a:rPr lang="pt-BR" sz="1400" dirty="0" smtClean="0"/>
              <a:t>Processo de elaboração e aprovação do Plano de Atendimento Socioeducativo – Fernando Silva (Consultor PNUD e SDH/PR)</a:t>
            </a:r>
          </a:p>
          <a:p>
            <a:pPr algn="just"/>
            <a:endParaRPr lang="pt-BR" sz="1400" dirty="0" smtClean="0"/>
          </a:p>
          <a:p>
            <a:pPr algn="just"/>
            <a:r>
              <a:rPr lang="pt-BR" sz="1400" b="1" dirty="0" smtClean="0"/>
              <a:t>b)  Primeira etapa (até julho/14): </a:t>
            </a:r>
            <a:r>
              <a:rPr lang="pt-BR" sz="1400" dirty="0" smtClean="0"/>
              <a:t>Diagnóstico da situação </a:t>
            </a:r>
          </a:p>
          <a:p>
            <a:pPr algn="just"/>
            <a:endParaRPr lang="pt-BR" sz="1400" b="1" dirty="0"/>
          </a:p>
          <a:p>
            <a:pPr algn="just"/>
            <a:r>
              <a:rPr lang="pt-BR" sz="1400" dirty="0" smtClean="0"/>
              <a:t>	Texto de referência para levantamento de dados</a:t>
            </a:r>
          </a:p>
          <a:p>
            <a:pPr algn="just"/>
            <a:endParaRPr lang="pt-BR" sz="1400" dirty="0"/>
          </a:p>
          <a:p>
            <a:pPr algn="just"/>
            <a:r>
              <a:rPr lang="pt-BR" sz="1400" dirty="0" smtClean="0"/>
              <a:t>	</a:t>
            </a:r>
            <a:r>
              <a:rPr lang="pt-BR" sz="1400" dirty="0"/>
              <a:t>Diagnóstico do Sistema </a:t>
            </a:r>
            <a:r>
              <a:rPr lang="pt-BR" sz="1400" dirty="0" smtClean="0"/>
              <a:t>Socioeducativo: um dos capítulos do 	Plano de Atendimento Socioeducativo</a:t>
            </a:r>
          </a:p>
          <a:p>
            <a:pPr algn="just"/>
            <a:endParaRPr lang="pt-BR" sz="1400" dirty="0"/>
          </a:p>
          <a:p>
            <a:pPr algn="just"/>
            <a:r>
              <a:rPr lang="pt-BR" sz="1400" dirty="0" smtClean="0"/>
              <a:t>	Considerar </a:t>
            </a:r>
            <a:r>
              <a:rPr lang="pt-BR" sz="1400" dirty="0"/>
              <a:t>o </a:t>
            </a:r>
            <a:r>
              <a:rPr lang="pt-BR" sz="1400" dirty="0" smtClean="0"/>
              <a:t>acumulado e </a:t>
            </a:r>
            <a:r>
              <a:rPr lang="pt-BR" sz="1400" dirty="0"/>
              <a:t>a realidade local </a:t>
            </a:r>
            <a:endParaRPr lang="pt-BR" sz="1400" dirty="0" smtClean="0"/>
          </a:p>
          <a:p>
            <a:pPr algn="just"/>
            <a:endParaRPr lang="pt-BR" sz="1400" dirty="0"/>
          </a:p>
          <a:p>
            <a:pPr algn="just"/>
            <a:r>
              <a:rPr lang="pt-BR" sz="1400" dirty="0" smtClean="0"/>
              <a:t>	Lei </a:t>
            </a:r>
            <a:r>
              <a:rPr lang="pt-BR" sz="1400" dirty="0"/>
              <a:t>Federal N.º 12.594/2012 (Sinase</a:t>
            </a:r>
            <a:r>
              <a:rPr lang="pt-BR" sz="1400" dirty="0" smtClean="0"/>
              <a:t>): </a:t>
            </a:r>
            <a:r>
              <a:rPr lang="pt-BR" sz="1400" dirty="0"/>
              <a:t>Art. </a:t>
            </a:r>
            <a:r>
              <a:rPr lang="pt-BR" sz="1400" dirty="0" smtClean="0"/>
              <a:t>7º “O Plano de que 	trata o inciso II do art. 3º desta Lei deverá incluir um 	</a:t>
            </a:r>
            <a:r>
              <a:rPr lang="pt-BR" sz="1400" b="1" u="sng" dirty="0" smtClean="0"/>
              <a:t>diagnóstico da situação</a:t>
            </a:r>
            <a:r>
              <a:rPr lang="pt-BR" sz="1400" dirty="0" smtClean="0"/>
              <a:t> do Sinase, </a:t>
            </a:r>
            <a:r>
              <a:rPr lang="pt-BR" sz="1400" b="1" u="sng" dirty="0" smtClean="0"/>
              <a:t>as diretrizes, os </a:t>
            </a:r>
            <a:r>
              <a:rPr lang="pt-BR" sz="1400" b="1" dirty="0" smtClean="0"/>
              <a:t>	</a:t>
            </a:r>
            <a:r>
              <a:rPr lang="pt-BR" sz="1400" b="1" u="sng" dirty="0" smtClean="0"/>
              <a:t>objetivos e as metas, as prioridades e as formas de </a:t>
            </a:r>
            <a:r>
              <a:rPr lang="pt-BR" sz="1400" b="1" dirty="0" smtClean="0"/>
              <a:t>	</a:t>
            </a:r>
            <a:r>
              <a:rPr lang="pt-BR" sz="1400" b="1" u="sng" dirty="0" smtClean="0"/>
              <a:t>financiamento e a  gestão das ações</a:t>
            </a:r>
            <a:r>
              <a:rPr lang="pt-BR" sz="1400" dirty="0" smtClean="0"/>
              <a:t> de atendimento para os 	(dez) anos seguintes, em sintonia com os princípios elencados 	na Lei N.º 8.069, de 13 de julho de 1990.”</a:t>
            </a:r>
            <a:endParaRPr lang="pt-BR" sz="1400" u="sng" dirty="0" smtClean="0"/>
          </a:p>
          <a:p>
            <a:pPr algn="just"/>
            <a:endParaRPr lang="pt-BR" sz="1400" dirty="0"/>
          </a:p>
          <a:p>
            <a:pPr algn="just"/>
            <a:r>
              <a:rPr lang="pt-BR" sz="1400" dirty="0" smtClean="0"/>
              <a:t>	</a:t>
            </a:r>
          </a:p>
          <a:p>
            <a:r>
              <a:rPr lang="pt-BR" sz="1400" dirty="0"/>
              <a:t>	 </a:t>
            </a:r>
          </a:p>
          <a:p>
            <a:pPr algn="just"/>
            <a:endParaRPr lang="pt-BR" sz="1400" dirty="0"/>
          </a:p>
          <a:p>
            <a:pPr algn="just"/>
            <a:r>
              <a:rPr lang="pt-BR" sz="1400" dirty="0" smtClean="0"/>
              <a:t> </a:t>
            </a:r>
          </a:p>
          <a:p>
            <a:pPr algn="just"/>
            <a:r>
              <a:rPr lang="pt-BR" sz="1400" dirty="0" smtClean="0"/>
              <a:t> </a:t>
            </a:r>
            <a:r>
              <a:rPr lang="pt-BR" sz="1400" b="1" dirty="0" smtClean="0"/>
              <a:t>  </a:t>
            </a:r>
          </a:p>
          <a:p>
            <a:pPr algn="just"/>
            <a:r>
              <a:rPr lang="pt-BR" sz="1400" b="1" dirty="0" smtClean="0"/>
              <a:t>	</a:t>
            </a:r>
            <a:endParaRPr lang="pt-BR" sz="1400" dirty="0" smtClean="0"/>
          </a:p>
          <a:p>
            <a:pPr algn="just"/>
            <a:endParaRPr lang="pt-BR" sz="1400" dirty="0" smtClean="0"/>
          </a:p>
          <a:p>
            <a:pPr algn="just"/>
            <a:r>
              <a:rPr lang="pt-BR" sz="1400" dirty="0"/>
              <a:t>	</a:t>
            </a:r>
            <a:endParaRPr lang="pt-BR" sz="1400" dirty="0" smtClean="0"/>
          </a:p>
          <a:p>
            <a:pPr algn="just"/>
            <a:endParaRPr lang="pt-BR" sz="1400" dirty="0" smtClean="0"/>
          </a:p>
          <a:p>
            <a:pPr algn="just"/>
            <a:r>
              <a:rPr lang="pt-BR" sz="1400" dirty="0"/>
              <a:t>	</a:t>
            </a:r>
            <a:endParaRPr lang="pt-BR" sz="1400" dirty="0" smtClean="0"/>
          </a:p>
          <a:p>
            <a:pPr algn="just"/>
            <a:r>
              <a:rPr lang="pt-BR" sz="1400" dirty="0"/>
              <a:t>	</a:t>
            </a:r>
            <a:r>
              <a:rPr lang="pt-BR" sz="1400" b="1" dirty="0" smtClean="0"/>
              <a:t>	 </a:t>
            </a:r>
            <a:endParaRPr lang="pt-BR" sz="1400" b="1" dirty="0"/>
          </a:p>
          <a:p>
            <a:pPr algn="just"/>
            <a:endParaRPr lang="pt-BR" b="1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764704"/>
            <a:ext cx="5153025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23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/>
          <p:cNvSpPr txBox="1">
            <a:spLocks noChangeArrowheads="1"/>
          </p:cNvSpPr>
          <p:nvPr/>
        </p:nvSpPr>
        <p:spPr bwMode="auto">
          <a:xfrm flipV="1">
            <a:off x="1763689" y="1660054"/>
            <a:ext cx="6192862" cy="8279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square">
            <a:spAutoFit/>
          </a:bodyPr>
          <a:lstStyle/>
          <a:p>
            <a:pPr algn="just"/>
            <a:r>
              <a:rPr lang="pt-BR" sz="1400" b="1" dirty="0" smtClean="0"/>
              <a:t>2) </a:t>
            </a:r>
            <a:r>
              <a:rPr lang="pt-BR" sz="1400" b="1" dirty="0"/>
              <a:t>Exposição </a:t>
            </a:r>
            <a:r>
              <a:rPr lang="pt-BR" sz="1400" b="1" dirty="0" smtClean="0"/>
              <a:t>e debate: </a:t>
            </a:r>
            <a:r>
              <a:rPr lang="pt-BR" sz="1400" dirty="0" smtClean="0"/>
              <a:t>Processo de elaboração e aprovação do Plano de Atendimento Socioeducativo – Fernando Silva (Consultor PNUD e SDH/PR)</a:t>
            </a:r>
          </a:p>
          <a:p>
            <a:pPr algn="just"/>
            <a:endParaRPr lang="pt-BR" sz="800" dirty="0" smtClean="0"/>
          </a:p>
          <a:p>
            <a:pPr algn="just"/>
            <a:endParaRPr lang="pt-BR" sz="800" dirty="0" smtClean="0"/>
          </a:p>
          <a:p>
            <a:pPr algn="just"/>
            <a:r>
              <a:rPr lang="pt-BR" sz="1400" b="1" dirty="0"/>
              <a:t>c</a:t>
            </a:r>
            <a:r>
              <a:rPr lang="pt-BR" sz="1400" b="1" dirty="0" smtClean="0"/>
              <a:t>) 	Primeira etapa (até julho/14): </a:t>
            </a:r>
            <a:r>
              <a:rPr lang="pt-BR" sz="1400" dirty="0" smtClean="0"/>
              <a:t>Diagnóstico da situação (cont.)</a:t>
            </a:r>
          </a:p>
          <a:p>
            <a:pPr algn="just"/>
            <a:endParaRPr lang="pt-BR" sz="800" b="1" dirty="0">
              <a:solidFill>
                <a:srgbClr val="FF0000"/>
              </a:solidFill>
            </a:endParaRPr>
          </a:p>
          <a:p>
            <a:pPr algn="just"/>
            <a:r>
              <a:rPr lang="pt-BR" sz="1400" b="1" dirty="0" smtClean="0"/>
              <a:t>	</a:t>
            </a:r>
            <a:r>
              <a:rPr lang="pt-BR" sz="1400" b="1" u="sng" dirty="0" smtClean="0"/>
              <a:t>Dados a partir de 2006</a:t>
            </a:r>
          </a:p>
          <a:p>
            <a:pPr algn="just"/>
            <a:r>
              <a:rPr lang="pt-BR" sz="1400" dirty="0" smtClean="0"/>
              <a:t>	</a:t>
            </a:r>
          </a:p>
          <a:p>
            <a:pPr algn="just"/>
            <a:r>
              <a:rPr lang="pt-BR" sz="1400" dirty="0"/>
              <a:t>	</a:t>
            </a:r>
            <a:r>
              <a:rPr lang="pt-BR" sz="1400" dirty="0" smtClean="0"/>
              <a:t>Evolução do atendimento: advertência a internação</a:t>
            </a:r>
          </a:p>
          <a:p>
            <a:pPr algn="just"/>
            <a:endParaRPr lang="pt-BR" sz="1400" dirty="0" smtClean="0"/>
          </a:p>
          <a:p>
            <a:pPr algn="just"/>
            <a:r>
              <a:rPr lang="pt-BR" sz="1400" dirty="0"/>
              <a:t>	</a:t>
            </a:r>
            <a:r>
              <a:rPr lang="pt-BR" sz="1400" dirty="0" smtClean="0"/>
              <a:t>Total de Unidades / Programas: pré 2006 e pós 2006</a:t>
            </a:r>
          </a:p>
          <a:p>
            <a:pPr algn="just"/>
            <a:endParaRPr lang="pt-BR" sz="1400" dirty="0" smtClean="0"/>
          </a:p>
          <a:p>
            <a:pPr algn="just"/>
            <a:r>
              <a:rPr lang="pt-BR" sz="1400" dirty="0"/>
              <a:t>	</a:t>
            </a:r>
            <a:r>
              <a:rPr lang="pt-BR" sz="1400" dirty="0" smtClean="0"/>
              <a:t>Total de atendidos no último dia do mês: 2006 – 2013</a:t>
            </a:r>
          </a:p>
          <a:p>
            <a:pPr algn="just"/>
            <a:endParaRPr lang="pt-BR" sz="1400" dirty="0" smtClean="0"/>
          </a:p>
          <a:p>
            <a:pPr algn="just"/>
            <a:r>
              <a:rPr lang="pt-BR" sz="1400" dirty="0"/>
              <a:t>	</a:t>
            </a:r>
            <a:r>
              <a:rPr lang="pt-BR" sz="1400" dirty="0" smtClean="0"/>
              <a:t> Perfil do adolescente: idade, sexo, cor, tipo infracional</a:t>
            </a:r>
          </a:p>
          <a:p>
            <a:pPr algn="just"/>
            <a:r>
              <a:rPr lang="pt-BR" sz="1400" dirty="0" smtClean="0"/>
              <a:t>   </a:t>
            </a:r>
          </a:p>
          <a:p>
            <a:pPr algn="just"/>
            <a:r>
              <a:rPr lang="pt-BR" sz="1400" dirty="0"/>
              <a:t>	 </a:t>
            </a:r>
            <a:r>
              <a:rPr lang="pt-BR" sz="1400" dirty="0" smtClean="0"/>
              <a:t>Reincidência no cumprimento e após o cumprimento da medida</a:t>
            </a:r>
          </a:p>
          <a:p>
            <a:pPr algn="just"/>
            <a:endParaRPr lang="pt-BR" sz="1400" dirty="0" smtClean="0"/>
          </a:p>
          <a:p>
            <a:pPr algn="just"/>
            <a:r>
              <a:rPr lang="pt-BR" sz="1400" dirty="0"/>
              <a:t>	</a:t>
            </a:r>
            <a:r>
              <a:rPr lang="pt-BR" sz="1400" dirty="0" smtClean="0"/>
              <a:t> Uso de drogas</a:t>
            </a:r>
          </a:p>
          <a:p>
            <a:pPr algn="just"/>
            <a:endParaRPr lang="pt-BR" sz="1400" dirty="0" smtClean="0"/>
          </a:p>
          <a:p>
            <a:pPr algn="just"/>
            <a:r>
              <a:rPr lang="pt-BR" sz="1400" dirty="0"/>
              <a:t>	</a:t>
            </a:r>
            <a:r>
              <a:rPr lang="pt-BR" sz="1400" dirty="0" smtClean="0"/>
              <a:t> Rebeliões, fugas, feridos e mortes (privação da liberdade)</a:t>
            </a:r>
          </a:p>
          <a:p>
            <a:pPr algn="just"/>
            <a:endParaRPr lang="pt-BR" sz="1400" dirty="0" smtClean="0"/>
          </a:p>
          <a:p>
            <a:pPr algn="just"/>
            <a:r>
              <a:rPr lang="pt-BR" sz="1400" dirty="0"/>
              <a:t>	</a:t>
            </a:r>
            <a:r>
              <a:rPr lang="pt-BR" sz="1400" dirty="0" smtClean="0"/>
              <a:t> Feridos e mortes (PSC e LA)</a:t>
            </a:r>
          </a:p>
          <a:p>
            <a:pPr algn="just"/>
            <a:r>
              <a:rPr lang="pt-BR" sz="1400" dirty="0"/>
              <a:t>	</a:t>
            </a:r>
            <a:endParaRPr lang="pt-BR" sz="1400" dirty="0" smtClean="0"/>
          </a:p>
          <a:p>
            <a:pPr algn="just"/>
            <a:endParaRPr lang="pt-BR" sz="1400" dirty="0" smtClean="0"/>
          </a:p>
          <a:p>
            <a:pPr algn="just"/>
            <a:endParaRPr lang="pt-BR" sz="1400" b="1" dirty="0"/>
          </a:p>
          <a:p>
            <a:pPr algn="just"/>
            <a:r>
              <a:rPr lang="pt-BR" sz="1400" dirty="0" smtClean="0"/>
              <a:t>	</a:t>
            </a:r>
            <a:r>
              <a:rPr lang="pt-BR" sz="1400" dirty="0"/>
              <a:t>	</a:t>
            </a:r>
            <a:endParaRPr lang="pt-BR" sz="1400" dirty="0" smtClean="0"/>
          </a:p>
          <a:p>
            <a:pPr algn="just"/>
            <a:r>
              <a:rPr lang="pt-BR" sz="1400" dirty="0"/>
              <a:t>	</a:t>
            </a:r>
            <a:endParaRPr lang="pt-BR" sz="1400" dirty="0" smtClean="0"/>
          </a:p>
          <a:p>
            <a:pPr algn="just"/>
            <a:endParaRPr lang="pt-BR" sz="1400" dirty="0"/>
          </a:p>
          <a:p>
            <a:pPr algn="just"/>
            <a:r>
              <a:rPr lang="pt-BR" sz="1400" dirty="0" smtClean="0"/>
              <a:t> </a:t>
            </a:r>
          </a:p>
          <a:p>
            <a:pPr algn="just"/>
            <a:r>
              <a:rPr lang="pt-BR" sz="1400" dirty="0" smtClean="0"/>
              <a:t> </a:t>
            </a:r>
            <a:r>
              <a:rPr lang="pt-BR" sz="1400" b="1" dirty="0" smtClean="0"/>
              <a:t>  </a:t>
            </a:r>
          </a:p>
          <a:p>
            <a:pPr algn="just"/>
            <a:r>
              <a:rPr lang="pt-BR" sz="1400" b="1" dirty="0" smtClean="0"/>
              <a:t>	</a:t>
            </a:r>
            <a:endParaRPr lang="pt-BR" sz="1400" dirty="0" smtClean="0"/>
          </a:p>
          <a:p>
            <a:pPr algn="just"/>
            <a:endParaRPr lang="pt-BR" sz="1400" dirty="0" smtClean="0"/>
          </a:p>
          <a:p>
            <a:pPr algn="just"/>
            <a:r>
              <a:rPr lang="pt-BR" sz="1400" dirty="0"/>
              <a:t>	</a:t>
            </a:r>
            <a:endParaRPr lang="pt-BR" sz="1400" dirty="0" smtClean="0"/>
          </a:p>
          <a:p>
            <a:pPr algn="just"/>
            <a:endParaRPr lang="pt-BR" sz="1400" dirty="0" smtClean="0"/>
          </a:p>
          <a:p>
            <a:pPr algn="just"/>
            <a:r>
              <a:rPr lang="pt-BR" sz="1400" dirty="0"/>
              <a:t>	</a:t>
            </a:r>
            <a:endParaRPr lang="pt-BR" sz="1400" dirty="0" smtClean="0"/>
          </a:p>
          <a:p>
            <a:pPr algn="just"/>
            <a:r>
              <a:rPr lang="pt-BR" sz="1400" dirty="0"/>
              <a:t>	</a:t>
            </a:r>
            <a:r>
              <a:rPr lang="pt-BR" sz="1400" b="1" dirty="0" smtClean="0"/>
              <a:t>	 </a:t>
            </a:r>
            <a:endParaRPr lang="pt-BR" sz="1400" b="1" dirty="0"/>
          </a:p>
          <a:p>
            <a:pPr algn="just"/>
            <a:endParaRPr lang="pt-BR" b="1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752192"/>
            <a:ext cx="5225033" cy="907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914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1400" b="1" dirty="0" smtClean="0"/>
              <a:t/>
            </a:r>
            <a:br>
              <a:rPr lang="pt-BR" sz="1400" b="1" dirty="0" smtClean="0"/>
            </a:br>
            <a:r>
              <a:rPr lang="pt-BR" sz="1400" b="1" dirty="0"/>
              <a:t/>
            </a:r>
            <a:br>
              <a:rPr lang="pt-BR" sz="1400" b="1" dirty="0"/>
            </a:br>
            <a:r>
              <a:rPr lang="pt-BR" sz="1400" b="1" dirty="0" smtClean="0"/>
              <a:t/>
            </a:r>
            <a:br>
              <a:rPr lang="pt-BR" sz="1400" b="1" dirty="0" smtClean="0"/>
            </a:b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3514830"/>
              </p:ext>
            </p:extLst>
          </p:nvPr>
        </p:nvGraphicFramePr>
        <p:xfrm>
          <a:off x="457200" y="3501008"/>
          <a:ext cx="82296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2472"/>
                <a:gridCol w="2808312"/>
                <a:gridCol w="1872208"/>
                <a:gridCol w="1512168"/>
                <a:gridCol w="8744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Ano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Internação  Provisória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Semiliberdade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Internação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Total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2008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35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167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202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2009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46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187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233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2010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72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143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215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12011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26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154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180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2012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79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121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200</a:t>
                      </a:r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tângulo 5"/>
          <p:cNvSpPr/>
          <p:nvPr/>
        </p:nvSpPr>
        <p:spPr>
          <a:xfrm>
            <a:off x="436728" y="1700808"/>
            <a:ext cx="77872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400" b="1" dirty="0" smtClean="0"/>
              <a:t>2) </a:t>
            </a:r>
            <a:r>
              <a:rPr lang="pt-BR" sz="1400" b="1" dirty="0"/>
              <a:t>Exposição e debate: </a:t>
            </a:r>
            <a:r>
              <a:rPr lang="pt-BR" sz="1400" dirty="0"/>
              <a:t>Processo de elaboração e aprovação do Plano de Atendimento Socioeducativo – Fernando Silva (Consultor PNUD e SDH/PR)</a:t>
            </a:r>
          </a:p>
          <a:p>
            <a:pPr algn="just"/>
            <a:endParaRPr lang="pt-BR" sz="800" dirty="0"/>
          </a:p>
          <a:p>
            <a:pPr algn="just"/>
            <a:endParaRPr lang="pt-BR" sz="1400" dirty="0"/>
          </a:p>
          <a:p>
            <a:pPr algn="just"/>
            <a:r>
              <a:rPr lang="pt-BR" sz="1400" b="1" dirty="0" smtClean="0"/>
              <a:t>Evolução </a:t>
            </a:r>
            <a:r>
              <a:rPr lang="pt-BR" sz="1400" b="1" dirty="0"/>
              <a:t>do atendimento: </a:t>
            </a:r>
            <a:r>
              <a:rPr lang="pt-BR" sz="1400" b="1" dirty="0" smtClean="0"/>
              <a:t>Advertência, Semiliberdade e Internação no Mato Grosso</a:t>
            </a:r>
          </a:p>
          <a:p>
            <a:pPr algn="r"/>
            <a:endParaRPr lang="pt-BR" sz="1000" b="1" dirty="0" smtClean="0"/>
          </a:p>
          <a:p>
            <a:pPr algn="r"/>
            <a:endParaRPr lang="pt-BR" sz="1000" b="1" dirty="0"/>
          </a:p>
          <a:p>
            <a:pPr algn="r"/>
            <a:r>
              <a:rPr lang="pt-BR" sz="1000" b="1" dirty="0" smtClean="0"/>
              <a:t>(Fonte: SDH/PR, 2014)</a:t>
            </a:r>
            <a:endParaRPr lang="pt-BR" sz="1000" b="1" dirty="0"/>
          </a:p>
          <a:p>
            <a:pPr algn="just"/>
            <a:endParaRPr lang="pt-BR" sz="1400" dirty="0" smtClean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752192"/>
            <a:ext cx="5225033" cy="907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92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/>
          <p:cNvSpPr txBox="1">
            <a:spLocks noChangeArrowheads="1"/>
          </p:cNvSpPr>
          <p:nvPr/>
        </p:nvSpPr>
        <p:spPr bwMode="auto">
          <a:xfrm flipV="1">
            <a:off x="1763688" y="1334659"/>
            <a:ext cx="6192862" cy="8602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square">
            <a:spAutoFit/>
          </a:bodyPr>
          <a:lstStyle/>
          <a:p>
            <a:pPr algn="just"/>
            <a:r>
              <a:rPr lang="pt-BR" sz="1400" b="1" dirty="0" smtClean="0"/>
              <a:t>2) </a:t>
            </a:r>
            <a:r>
              <a:rPr lang="pt-BR" sz="1400" b="1" dirty="0"/>
              <a:t>Exposição </a:t>
            </a:r>
            <a:r>
              <a:rPr lang="pt-BR" sz="1400" b="1" dirty="0" smtClean="0"/>
              <a:t>e debate: </a:t>
            </a:r>
            <a:r>
              <a:rPr lang="pt-BR" sz="1400" dirty="0" smtClean="0"/>
              <a:t>Processo de elaboração e aprovação do Plano de Atendimento Socioeducativo – Fernando Silva (Consultor PNUD e SDH/PR)</a:t>
            </a:r>
          </a:p>
          <a:p>
            <a:pPr algn="just"/>
            <a:endParaRPr lang="pt-BR" sz="1400" b="1" dirty="0" smtClean="0"/>
          </a:p>
          <a:p>
            <a:pPr algn="just"/>
            <a:r>
              <a:rPr lang="pt-BR" sz="1400" b="1" dirty="0" smtClean="0"/>
              <a:t>d) 	Primeira etapa (até julho/14): </a:t>
            </a:r>
            <a:r>
              <a:rPr lang="pt-BR" sz="1400" dirty="0" smtClean="0"/>
              <a:t>Diagnóstico da situação (cont.)</a:t>
            </a:r>
          </a:p>
          <a:p>
            <a:pPr algn="just"/>
            <a:endParaRPr lang="pt-BR" sz="800" b="1" dirty="0">
              <a:solidFill>
                <a:srgbClr val="FF0000"/>
              </a:solidFill>
            </a:endParaRPr>
          </a:p>
          <a:p>
            <a:pPr algn="just"/>
            <a:r>
              <a:rPr lang="pt-BR" sz="1400" b="1" dirty="0" smtClean="0"/>
              <a:t>	</a:t>
            </a:r>
            <a:r>
              <a:rPr lang="pt-BR" sz="1400" b="1" u="sng" dirty="0" smtClean="0"/>
              <a:t>Dados a partir de 2006</a:t>
            </a:r>
          </a:p>
          <a:p>
            <a:pPr algn="just"/>
            <a:r>
              <a:rPr lang="pt-BR" sz="1400" dirty="0" smtClean="0"/>
              <a:t>	</a:t>
            </a:r>
          </a:p>
          <a:p>
            <a:pPr algn="just"/>
            <a:r>
              <a:rPr lang="pt-BR" sz="1400" dirty="0"/>
              <a:t>	</a:t>
            </a:r>
            <a:r>
              <a:rPr lang="pt-BR" sz="1400" dirty="0" smtClean="0"/>
              <a:t>Direitos: educação, saúde, assistência social, lazer, cultura, 	esporte e profissionalização</a:t>
            </a:r>
          </a:p>
          <a:p>
            <a:pPr algn="just"/>
            <a:r>
              <a:rPr lang="pt-BR" sz="1400" dirty="0"/>
              <a:t>	</a:t>
            </a:r>
            <a:endParaRPr lang="pt-BR" sz="1400" dirty="0" smtClean="0"/>
          </a:p>
          <a:p>
            <a:pPr algn="just"/>
            <a:r>
              <a:rPr lang="pt-BR" sz="1400" dirty="0"/>
              <a:t>	</a:t>
            </a:r>
            <a:r>
              <a:rPr lang="pt-BR" sz="1400" dirty="0" smtClean="0"/>
              <a:t>Recursos Humanos</a:t>
            </a:r>
          </a:p>
          <a:p>
            <a:pPr algn="just"/>
            <a:r>
              <a:rPr lang="pt-BR" sz="1400" dirty="0"/>
              <a:t>	</a:t>
            </a:r>
            <a:endParaRPr lang="pt-BR" sz="1400" dirty="0" smtClean="0"/>
          </a:p>
          <a:p>
            <a:pPr algn="just"/>
            <a:r>
              <a:rPr lang="pt-BR" sz="1400" dirty="0"/>
              <a:t>	</a:t>
            </a:r>
            <a:r>
              <a:rPr lang="pt-BR" sz="1400" dirty="0" smtClean="0"/>
              <a:t>Proposta Pedagógica e PIA</a:t>
            </a:r>
          </a:p>
          <a:p>
            <a:pPr algn="just"/>
            <a:r>
              <a:rPr lang="pt-BR" sz="1400" dirty="0"/>
              <a:t>	</a:t>
            </a:r>
            <a:endParaRPr lang="pt-BR" sz="1400" dirty="0" smtClean="0"/>
          </a:p>
          <a:p>
            <a:pPr algn="just"/>
            <a:r>
              <a:rPr lang="pt-BR" sz="1400" dirty="0"/>
              <a:t>	</a:t>
            </a:r>
            <a:r>
              <a:rPr lang="pt-BR" sz="1400" dirty="0" smtClean="0"/>
              <a:t>Programa de Egressos</a:t>
            </a:r>
          </a:p>
          <a:p>
            <a:pPr algn="just"/>
            <a:r>
              <a:rPr lang="pt-BR" sz="1400" dirty="0"/>
              <a:t>	</a:t>
            </a:r>
            <a:endParaRPr lang="pt-BR" sz="1400" dirty="0" smtClean="0"/>
          </a:p>
          <a:p>
            <a:pPr algn="just"/>
            <a:r>
              <a:rPr lang="pt-BR" sz="1400" dirty="0"/>
              <a:t>	</a:t>
            </a:r>
            <a:r>
              <a:rPr lang="pt-BR" sz="1400" dirty="0" smtClean="0"/>
              <a:t>Comissão Intersetorial do Sinase</a:t>
            </a:r>
          </a:p>
          <a:p>
            <a:pPr algn="just"/>
            <a:r>
              <a:rPr lang="pt-BR" sz="1400" dirty="0"/>
              <a:t>	</a:t>
            </a:r>
            <a:endParaRPr lang="pt-BR" sz="1400" dirty="0" smtClean="0"/>
          </a:p>
          <a:p>
            <a:pPr algn="just"/>
            <a:r>
              <a:rPr lang="pt-BR" sz="1400" dirty="0"/>
              <a:t>	</a:t>
            </a:r>
            <a:r>
              <a:rPr lang="pt-BR" sz="1400" dirty="0" err="1" smtClean="0"/>
              <a:t>Sipia</a:t>
            </a:r>
            <a:r>
              <a:rPr lang="pt-BR" sz="1400" dirty="0" smtClean="0"/>
              <a:t> Sinase Web</a:t>
            </a:r>
          </a:p>
          <a:p>
            <a:pPr algn="just"/>
            <a:r>
              <a:rPr lang="pt-BR" sz="1400" dirty="0"/>
              <a:t>	</a:t>
            </a:r>
            <a:endParaRPr lang="pt-BR" sz="1400" dirty="0" smtClean="0"/>
          </a:p>
          <a:p>
            <a:pPr algn="just"/>
            <a:r>
              <a:rPr lang="pt-BR" sz="1400" dirty="0" smtClean="0"/>
              <a:t>	Sistema de Justiça e Segurança</a:t>
            </a:r>
          </a:p>
          <a:p>
            <a:pPr algn="just"/>
            <a:endParaRPr lang="pt-BR" sz="900" dirty="0" smtClean="0"/>
          </a:p>
          <a:p>
            <a:pPr algn="just"/>
            <a:r>
              <a:rPr lang="pt-BR" sz="1400" dirty="0"/>
              <a:t>	</a:t>
            </a:r>
            <a:r>
              <a:rPr lang="pt-BR" sz="1400" dirty="0" smtClean="0"/>
              <a:t>Orçamento </a:t>
            </a:r>
          </a:p>
          <a:p>
            <a:pPr algn="just"/>
            <a:r>
              <a:rPr lang="pt-BR" sz="1400" dirty="0" smtClean="0"/>
              <a:t>	</a:t>
            </a:r>
          </a:p>
          <a:p>
            <a:pPr algn="just"/>
            <a:r>
              <a:rPr lang="pt-BR" sz="1400" dirty="0"/>
              <a:t>	</a:t>
            </a:r>
            <a:r>
              <a:rPr lang="pt-BR" sz="1400" dirty="0" smtClean="0"/>
              <a:t>Origem dos adolescentes por municípios </a:t>
            </a:r>
          </a:p>
          <a:p>
            <a:pPr algn="just"/>
            <a:endParaRPr lang="pt-BR" sz="1400" dirty="0" smtClean="0"/>
          </a:p>
          <a:p>
            <a:pPr algn="just"/>
            <a:endParaRPr lang="pt-BR" sz="1400" dirty="0" smtClean="0"/>
          </a:p>
          <a:p>
            <a:pPr algn="just"/>
            <a:endParaRPr lang="pt-BR" sz="1400" b="1" dirty="0"/>
          </a:p>
          <a:p>
            <a:pPr algn="just"/>
            <a:r>
              <a:rPr lang="pt-BR" sz="1400" dirty="0" smtClean="0"/>
              <a:t>	</a:t>
            </a:r>
            <a:r>
              <a:rPr lang="pt-BR" sz="1400" dirty="0"/>
              <a:t>	</a:t>
            </a:r>
            <a:endParaRPr lang="pt-BR" sz="1400" dirty="0" smtClean="0"/>
          </a:p>
          <a:p>
            <a:pPr algn="just"/>
            <a:r>
              <a:rPr lang="pt-BR" sz="1400" dirty="0"/>
              <a:t>	</a:t>
            </a:r>
            <a:endParaRPr lang="pt-BR" sz="1400" dirty="0" smtClean="0"/>
          </a:p>
          <a:p>
            <a:pPr algn="just"/>
            <a:endParaRPr lang="pt-BR" sz="1400" dirty="0"/>
          </a:p>
          <a:p>
            <a:pPr algn="just"/>
            <a:r>
              <a:rPr lang="pt-BR" sz="1400" dirty="0" smtClean="0"/>
              <a:t> </a:t>
            </a:r>
          </a:p>
          <a:p>
            <a:pPr algn="just"/>
            <a:r>
              <a:rPr lang="pt-BR" sz="1400" dirty="0" smtClean="0"/>
              <a:t> </a:t>
            </a:r>
            <a:r>
              <a:rPr lang="pt-BR" sz="1400" b="1" dirty="0" smtClean="0"/>
              <a:t>  </a:t>
            </a:r>
          </a:p>
          <a:p>
            <a:pPr algn="just"/>
            <a:r>
              <a:rPr lang="pt-BR" sz="1400" b="1" dirty="0" smtClean="0"/>
              <a:t>	</a:t>
            </a:r>
            <a:endParaRPr lang="pt-BR" sz="1400" dirty="0" smtClean="0"/>
          </a:p>
          <a:p>
            <a:pPr algn="just"/>
            <a:endParaRPr lang="pt-BR" sz="1400" dirty="0" smtClean="0"/>
          </a:p>
          <a:p>
            <a:pPr algn="just"/>
            <a:r>
              <a:rPr lang="pt-BR" sz="1400" dirty="0"/>
              <a:t>	</a:t>
            </a:r>
            <a:endParaRPr lang="pt-BR" sz="1400" dirty="0" smtClean="0"/>
          </a:p>
          <a:p>
            <a:pPr algn="just"/>
            <a:endParaRPr lang="pt-BR" sz="1400" dirty="0" smtClean="0"/>
          </a:p>
          <a:p>
            <a:pPr algn="just"/>
            <a:r>
              <a:rPr lang="pt-BR" sz="1400" dirty="0"/>
              <a:t>	</a:t>
            </a:r>
            <a:endParaRPr lang="pt-BR" sz="1400" dirty="0" smtClean="0"/>
          </a:p>
          <a:p>
            <a:pPr algn="just"/>
            <a:r>
              <a:rPr lang="pt-BR" sz="1400" dirty="0"/>
              <a:t>	</a:t>
            </a:r>
            <a:r>
              <a:rPr lang="pt-BR" sz="1400" b="1" dirty="0" smtClean="0"/>
              <a:t>	 </a:t>
            </a:r>
            <a:endParaRPr lang="pt-BR" sz="1400" b="1" dirty="0"/>
          </a:p>
          <a:p>
            <a:pPr algn="just"/>
            <a:endParaRPr lang="pt-BR" b="1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404664"/>
            <a:ext cx="5225033" cy="907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63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/>
          <p:cNvSpPr txBox="1">
            <a:spLocks noChangeArrowheads="1"/>
          </p:cNvSpPr>
          <p:nvPr/>
        </p:nvSpPr>
        <p:spPr bwMode="auto">
          <a:xfrm flipV="1">
            <a:off x="1763713" y="1847850"/>
            <a:ext cx="6192837" cy="6617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>
            <a:spAutoFit/>
          </a:bodyPr>
          <a:lstStyle/>
          <a:p>
            <a:pPr algn="just"/>
            <a:r>
              <a:rPr lang="pt-BR" sz="1400" b="1" dirty="0" smtClean="0"/>
              <a:t>2) </a:t>
            </a:r>
            <a:r>
              <a:rPr lang="pt-BR" sz="1400" b="1" dirty="0"/>
              <a:t>Exposição </a:t>
            </a:r>
            <a:r>
              <a:rPr lang="pt-BR" sz="1400" b="1" dirty="0" smtClean="0"/>
              <a:t>e debate: </a:t>
            </a:r>
            <a:r>
              <a:rPr lang="pt-BR" sz="1400" dirty="0" smtClean="0"/>
              <a:t>Processo de elaboração e aprovação do Plano de Atendimento Socioeducativo – Fernando Silva (Consultor PNUD e SDH/PR)</a:t>
            </a:r>
          </a:p>
          <a:p>
            <a:pPr algn="just"/>
            <a:endParaRPr lang="pt-BR" sz="1400" dirty="0" smtClean="0"/>
          </a:p>
          <a:p>
            <a:pPr marL="342900" indent="-342900" algn="just">
              <a:buAutoNum type="alphaLcParenR" startAt="2"/>
            </a:pPr>
            <a:endParaRPr lang="pt-BR" sz="1400" b="1" dirty="0" smtClean="0"/>
          </a:p>
          <a:p>
            <a:pPr algn="just"/>
            <a:r>
              <a:rPr lang="pt-BR" sz="1400" b="1" dirty="0" smtClean="0"/>
              <a:t>e) 	Primeira etapa (até julho/14): </a:t>
            </a:r>
            <a:r>
              <a:rPr lang="pt-BR" sz="1400" dirty="0" smtClean="0"/>
              <a:t>Diagnóstico da situação (cont.)</a:t>
            </a:r>
          </a:p>
          <a:p>
            <a:pPr marL="342900" indent="-342900" algn="just">
              <a:buAutoNum type="alphaLcParenR" startAt="2"/>
            </a:pPr>
            <a:endParaRPr lang="pt-BR" sz="1400" b="1" dirty="0"/>
          </a:p>
          <a:p>
            <a:pPr algn="just"/>
            <a:r>
              <a:rPr lang="pt-BR" sz="1400" b="1" dirty="0" smtClean="0"/>
              <a:t>	</a:t>
            </a:r>
            <a:endParaRPr lang="pt-BR" sz="1400" b="1" dirty="0"/>
          </a:p>
          <a:p>
            <a:pPr algn="just"/>
            <a:r>
              <a:rPr lang="pt-BR" sz="1400" b="1" dirty="0" smtClean="0"/>
              <a:t>	</a:t>
            </a:r>
            <a:r>
              <a:rPr lang="pt-BR" sz="1400" dirty="0" smtClean="0"/>
              <a:t>Parceiros/responsáveis institucionais: Conselhos de Direitos da 	Criança e do Adolescente, MP, PJ, DP, CT, Fórum DCA, 	Gestores Estadual, do Distrito Federal e Municipal do Sistema 	Socioeducativo, Assembleia Legislativa, Câmara Municipal e 	Secretaria de Segurança/Defesa Social </a:t>
            </a:r>
          </a:p>
          <a:p>
            <a:pPr algn="just"/>
            <a:endParaRPr lang="pt-BR" sz="1400" b="1" dirty="0"/>
          </a:p>
          <a:p>
            <a:pPr algn="just"/>
            <a:r>
              <a:rPr lang="pt-BR" sz="1400" b="1" dirty="0" smtClean="0"/>
              <a:t>	</a:t>
            </a:r>
            <a:r>
              <a:rPr lang="pt-BR" sz="1400" dirty="0" smtClean="0"/>
              <a:t>Referências: Resoluções N.º 46/1996, 47/1996, 119/2006 e 	160/2013 do Conanda; Lei N.º 8.069/1990 e Lei N.º 	12.594/2012 e Constituição Federal.</a:t>
            </a:r>
          </a:p>
          <a:p>
            <a:pPr algn="just"/>
            <a:endParaRPr lang="pt-BR" sz="1400" dirty="0" smtClean="0"/>
          </a:p>
          <a:p>
            <a:pPr algn="just"/>
            <a:endParaRPr lang="pt-BR" sz="1400" b="1" dirty="0"/>
          </a:p>
          <a:p>
            <a:pPr algn="just"/>
            <a:r>
              <a:rPr lang="pt-BR" sz="1400" dirty="0" smtClean="0"/>
              <a:t>	</a:t>
            </a:r>
            <a:r>
              <a:rPr lang="pt-BR" sz="1400" dirty="0"/>
              <a:t>	</a:t>
            </a:r>
            <a:endParaRPr lang="pt-BR" sz="1400" dirty="0" smtClean="0"/>
          </a:p>
          <a:p>
            <a:pPr algn="just"/>
            <a:r>
              <a:rPr lang="pt-BR" sz="1400" dirty="0"/>
              <a:t>	</a:t>
            </a:r>
            <a:endParaRPr lang="pt-BR" sz="1400" dirty="0" smtClean="0"/>
          </a:p>
          <a:p>
            <a:pPr algn="just"/>
            <a:endParaRPr lang="pt-BR" sz="1400" dirty="0"/>
          </a:p>
          <a:p>
            <a:pPr algn="just"/>
            <a:r>
              <a:rPr lang="pt-BR" sz="1400" dirty="0" smtClean="0"/>
              <a:t> </a:t>
            </a:r>
          </a:p>
          <a:p>
            <a:pPr algn="just"/>
            <a:r>
              <a:rPr lang="pt-BR" sz="1400" dirty="0" smtClean="0"/>
              <a:t> </a:t>
            </a:r>
            <a:r>
              <a:rPr lang="pt-BR" sz="1400" b="1" dirty="0" smtClean="0"/>
              <a:t>  </a:t>
            </a:r>
          </a:p>
          <a:p>
            <a:pPr algn="just"/>
            <a:r>
              <a:rPr lang="pt-BR" sz="1400" b="1" dirty="0" smtClean="0"/>
              <a:t>	</a:t>
            </a:r>
            <a:endParaRPr lang="pt-BR" sz="1400" dirty="0" smtClean="0"/>
          </a:p>
          <a:p>
            <a:pPr algn="just"/>
            <a:endParaRPr lang="pt-BR" sz="1400" dirty="0" smtClean="0"/>
          </a:p>
          <a:p>
            <a:pPr algn="just"/>
            <a:r>
              <a:rPr lang="pt-BR" sz="1400" dirty="0"/>
              <a:t>	</a:t>
            </a:r>
            <a:endParaRPr lang="pt-BR" sz="1400" dirty="0" smtClean="0"/>
          </a:p>
          <a:p>
            <a:pPr algn="just"/>
            <a:endParaRPr lang="pt-BR" sz="1400" dirty="0" smtClean="0"/>
          </a:p>
          <a:p>
            <a:pPr algn="just"/>
            <a:r>
              <a:rPr lang="pt-BR" sz="1400" dirty="0"/>
              <a:t>	</a:t>
            </a:r>
            <a:endParaRPr lang="pt-BR" sz="1400" dirty="0" smtClean="0"/>
          </a:p>
          <a:p>
            <a:pPr algn="just"/>
            <a:r>
              <a:rPr lang="pt-BR" sz="1400" dirty="0"/>
              <a:t>	</a:t>
            </a:r>
            <a:r>
              <a:rPr lang="pt-BR" sz="1400" b="1" dirty="0" smtClean="0"/>
              <a:t>	 </a:t>
            </a:r>
            <a:endParaRPr lang="pt-BR" sz="1400" b="1" dirty="0"/>
          </a:p>
          <a:p>
            <a:pPr algn="just"/>
            <a:endParaRPr lang="pt-BR" b="1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764704"/>
            <a:ext cx="5153025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505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/>
          <p:cNvSpPr txBox="1">
            <a:spLocks noChangeArrowheads="1"/>
          </p:cNvSpPr>
          <p:nvPr/>
        </p:nvSpPr>
        <p:spPr bwMode="auto">
          <a:xfrm flipV="1">
            <a:off x="1691680" y="1444029"/>
            <a:ext cx="6264845" cy="8463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square">
            <a:spAutoFit/>
          </a:bodyPr>
          <a:lstStyle/>
          <a:p>
            <a:pPr algn="just"/>
            <a:endParaRPr lang="pt-BR" sz="1400" b="1" dirty="0" smtClean="0"/>
          </a:p>
          <a:p>
            <a:pPr algn="just"/>
            <a:r>
              <a:rPr lang="pt-BR" sz="1400" b="1" dirty="0" smtClean="0"/>
              <a:t>2) </a:t>
            </a:r>
            <a:r>
              <a:rPr lang="pt-BR" sz="1400" b="1" dirty="0"/>
              <a:t>Exposição </a:t>
            </a:r>
            <a:r>
              <a:rPr lang="pt-BR" sz="1400" b="1" dirty="0" smtClean="0"/>
              <a:t>e debate: </a:t>
            </a:r>
            <a:r>
              <a:rPr lang="pt-BR" sz="1400" dirty="0" smtClean="0"/>
              <a:t>Processo de elaboração e aprovação do Plano de Atendimento Socioeducativo – Fernando Silva (Consultor PNUD e SDH/PR)</a:t>
            </a:r>
          </a:p>
          <a:p>
            <a:pPr algn="just"/>
            <a:endParaRPr lang="pt-BR" sz="900" dirty="0" smtClean="0"/>
          </a:p>
          <a:p>
            <a:pPr algn="just"/>
            <a:endParaRPr lang="pt-BR" sz="900" dirty="0" smtClean="0"/>
          </a:p>
          <a:p>
            <a:pPr algn="just"/>
            <a:r>
              <a:rPr lang="pt-BR" sz="1400" b="1" dirty="0"/>
              <a:t>f</a:t>
            </a:r>
            <a:r>
              <a:rPr lang="pt-BR" sz="1400" b="1" dirty="0" smtClean="0"/>
              <a:t>) 	Segunda Etapa (até julho/14): </a:t>
            </a:r>
            <a:r>
              <a:rPr lang="pt-BR" sz="1400" dirty="0" smtClean="0"/>
              <a:t>Matriz do Plano de Atendimento Socioeducativo</a:t>
            </a:r>
          </a:p>
          <a:p>
            <a:pPr algn="just"/>
            <a:r>
              <a:rPr lang="pt-BR" sz="1400" dirty="0" smtClean="0"/>
              <a:t>	</a:t>
            </a:r>
            <a:r>
              <a:rPr lang="pt-BR" sz="1400" dirty="0"/>
              <a:t>	</a:t>
            </a:r>
            <a:endParaRPr lang="pt-BR" sz="1400" dirty="0" smtClean="0"/>
          </a:p>
          <a:p>
            <a:pPr algn="just"/>
            <a:r>
              <a:rPr lang="pt-BR" sz="1400" dirty="0"/>
              <a:t>	</a:t>
            </a:r>
            <a:r>
              <a:rPr lang="pt-BR" sz="1400" dirty="0" smtClean="0"/>
              <a:t>Segundo texto de referência com </a:t>
            </a:r>
            <a:r>
              <a:rPr lang="pt-BR" sz="1400" dirty="0"/>
              <a:t>orientações para redação do </a:t>
            </a:r>
            <a:r>
              <a:rPr lang="pt-BR" sz="1400" dirty="0" smtClean="0"/>
              <a:t>	Plano </a:t>
            </a:r>
          </a:p>
          <a:p>
            <a:pPr algn="just"/>
            <a:endParaRPr lang="pt-BR" sz="1400" dirty="0"/>
          </a:p>
          <a:p>
            <a:pPr algn="just"/>
            <a:r>
              <a:rPr lang="pt-BR" sz="1400" dirty="0" smtClean="0"/>
              <a:t>	Matriz: Gestão; Qualificação do Atendimento; Participação 	Cidadã dos Adolescentes; e Sistema de Justiça e Segurança </a:t>
            </a:r>
          </a:p>
          <a:p>
            <a:pPr algn="just"/>
            <a:endParaRPr lang="pt-BR" sz="1400" dirty="0"/>
          </a:p>
          <a:p>
            <a:pPr algn="just"/>
            <a:r>
              <a:rPr lang="pt-BR" sz="1400" dirty="0" smtClean="0"/>
              <a:t>	Políticas </a:t>
            </a:r>
            <a:r>
              <a:rPr lang="pt-BR" sz="1400" dirty="0"/>
              <a:t>Sociais: Educação, Assistência </a:t>
            </a:r>
            <a:r>
              <a:rPr lang="pt-BR" sz="1400" dirty="0" smtClean="0"/>
              <a:t>Social, </a:t>
            </a:r>
            <a:r>
              <a:rPr lang="pt-BR" sz="1400" dirty="0"/>
              <a:t>Saúde etc. </a:t>
            </a:r>
            <a:endParaRPr lang="pt-BR" sz="1400" dirty="0" smtClean="0"/>
          </a:p>
          <a:p>
            <a:pPr algn="just"/>
            <a:endParaRPr lang="pt-BR" sz="1400" dirty="0" smtClean="0"/>
          </a:p>
          <a:p>
            <a:pPr algn="just"/>
            <a:r>
              <a:rPr lang="pt-BR" sz="1400" dirty="0" smtClean="0"/>
              <a:t>	Escola de Formação da Socioeducação  </a:t>
            </a:r>
            <a:endParaRPr lang="pt-BR" sz="1400" dirty="0"/>
          </a:p>
          <a:p>
            <a:pPr algn="just"/>
            <a:endParaRPr lang="pt-BR" sz="1400" dirty="0"/>
          </a:p>
          <a:p>
            <a:pPr algn="just"/>
            <a:r>
              <a:rPr lang="pt-BR" sz="1400" dirty="0" smtClean="0"/>
              <a:t>	Definir o Órgão Executivo e de Gestão do Sistema </a:t>
            </a:r>
            <a:r>
              <a:rPr lang="pt-BR" sz="1400" dirty="0"/>
              <a:t>de </a:t>
            </a:r>
            <a:r>
              <a:rPr lang="pt-BR" sz="1400" dirty="0" smtClean="0"/>
              <a:t>	Atendimento Socioeducativo: Art. 4º/§3º e Art. 5º/§4º da Lei 	Federal N.º 12.594/2012 do Sistema Estadual/DF e Municipal</a:t>
            </a:r>
            <a:endParaRPr lang="pt-BR" sz="1400" dirty="0"/>
          </a:p>
          <a:p>
            <a:pPr algn="just"/>
            <a:endParaRPr lang="pt-BR" sz="1400" dirty="0"/>
          </a:p>
          <a:p>
            <a:pPr algn="just"/>
            <a:r>
              <a:rPr lang="pt-BR" sz="1400" dirty="0">
                <a:solidFill>
                  <a:srgbClr val="FF0000"/>
                </a:solidFill>
              </a:rPr>
              <a:t>	</a:t>
            </a:r>
            <a:r>
              <a:rPr lang="pt-BR" sz="1400" dirty="0" smtClean="0"/>
              <a:t>Metas quantitativas e metas qualitativas</a:t>
            </a:r>
            <a:endParaRPr lang="pt-BR" sz="900" dirty="0" smtClean="0"/>
          </a:p>
          <a:p>
            <a:pPr algn="just"/>
            <a:endParaRPr lang="pt-BR" sz="900" dirty="0" smtClean="0">
              <a:solidFill>
                <a:srgbClr val="FF0000"/>
              </a:solidFill>
            </a:endParaRPr>
          </a:p>
          <a:p>
            <a:pPr algn="just"/>
            <a:endParaRPr lang="pt-BR" sz="900" dirty="0" smtClean="0"/>
          </a:p>
          <a:p>
            <a:pPr algn="just"/>
            <a:endParaRPr lang="pt-BR" sz="1400" dirty="0" smtClean="0"/>
          </a:p>
          <a:p>
            <a:pPr algn="just"/>
            <a:endParaRPr lang="pt-BR" sz="1400" dirty="0"/>
          </a:p>
          <a:p>
            <a:pPr algn="just"/>
            <a:endParaRPr lang="pt-BR" sz="1400" dirty="0"/>
          </a:p>
          <a:p>
            <a:pPr algn="just"/>
            <a:r>
              <a:rPr lang="pt-BR" sz="1400" dirty="0" smtClean="0"/>
              <a:t>	</a:t>
            </a:r>
          </a:p>
          <a:p>
            <a:pPr algn="just"/>
            <a:r>
              <a:rPr lang="pt-BR" sz="1400" dirty="0"/>
              <a:t>	</a:t>
            </a:r>
            <a:endParaRPr lang="pt-BR" sz="1400" dirty="0" smtClean="0"/>
          </a:p>
          <a:p>
            <a:pPr algn="just"/>
            <a:endParaRPr lang="pt-BR" sz="1400" dirty="0"/>
          </a:p>
          <a:p>
            <a:pPr algn="just"/>
            <a:r>
              <a:rPr lang="pt-BR" sz="1400" dirty="0" smtClean="0"/>
              <a:t> </a:t>
            </a:r>
          </a:p>
          <a:p>
            <a:pPr algn="just"/>
            <a:r>
              <a:rPr lang="pt-BR" sz="1400" dirty="0" smtClean="0"/>
              <a:t> </a:t>
            </a:r>
            <a:r>
              <a:rPr lang="pt-BR" sz="1400" b="1" dirty="0" smtClean="0"/>
              <a:t>  </a:t>
            </a:r>
          </a:p>
          <a:p>
            <a:pPr algn="just"/>
            <a:r>
              <a:rPr lang="pt-BR" sz="1400" b="1" dirty="0" smtClean="0"/>
              <a:t>	</a:t>
            </a:r>
            <a:endParaRPr lang="pt-BR" sz="1400" dirty="0" smtClean="0"/>
          </a:p>
          <a:p>
            <a:pPr algn="just"/>
            <a:endParaRPr lang="pt-BR" sz="1400" dirty="0" smtClean="0"/>
          </a:p>
          <a:p>
            <a:pPr algn="just"/>
            <a:r>
              <a:rPr lang="pt-BR" sz="1400" dirty="0"/>
              <a:t>	</a:t>
            </a:r>
            <a:endParaRPr lang="pt-BR" sz="1400" dirty="0" smtClean="0"/>
          </a:p>
          <a:p>
            <a:pPr algn="just"/>
            <a:endParaRPr lang="pt-BR" sz="1400" dirty="0" smtClean="0"/>
          </a:p>
          <a:p>
            <a:pPr algn="just"/>
            <a:r>
              <a:rPr lang="pt-BR" sz="1400" dirty="0"/>
              <a:t>	</a:t>
            </a:r>
            <a:endParaRPr lang="pt-BR" sz="1400" dirty="0" smtClean="0"/>
          </a:p>
          <a:p>
            <a:pPr algn="just"/>
            <a:r>
              <a:rPr lang="pt-BR" sz="1400" dirty="0"/>
              <a:t>	</a:t>
            </a:r>
            <a:r>
              <a:rPr lang="pt-BR" sz="1400" b="1" dirty="0" smtClean="0"/>
              <a:t>	 </a:t>
            </a:r>
            <a:endParaRPr lang="pt-BR" sz="1400" b="1" dirty="0"/>
          </a:p>
          <a:p>
            <a:pPr algn="just"/>
            <a:endParaRPr lang="pt-BR" b="1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548680"/>
            <a:ext cx="5153025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64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/>
          <p:cNvSpPr txBox="1">
            <a:spLocks noChangeArrowheads="1"/>
          </p:cNvSpPr>
          <p:nvPr/>
        </p:nvSpPr>
        <p:spPr bwMode="auto">
          <a:xfrm flipV="1">
            <a:off x="1691680" y="1444029"/>
            <a:ext cx="6264845" cy="6801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square">
            <a:spAutoFit/>
          </a:bodyPr>
          <a:lstStyle/>
          <a:p>
            <a:pPr algn="just"/>
            <a:endParaRPr lang="pt-BR" sz="1400" b="1" dirty="0" smtClean="0"/>
          </a:p>
          <a:p>
            <a:pPr algn="just"/>
            <a:r>
              <a:rPr lang="pt-BR" sz="1400" b="1" dirty="0" smtClean="0"/>
              <a:t>2) </a:t>
            </a:r>
            <a:r>
              <a:rPr lang="pt-BR" sz="1400" b="1" dirty="0"/>
              <a:t>Exposição </a:t>
            </a:r>
            <a:r>
              <a:rPr lang="pt-BR" sz="1400" b="1" dirty="0" smtClean="0"/>
              <a:t>e debate: </a:t>
            </a:r>
            <a:r>
              <a:rPr lang="pt-BR" sz="1400" dirty="0" smtClean="0"/>
              <a:t>Processo de elaboração e aprovação do Plano de Atendimento Socioeducativo – Fernando Silva (Consultor PNUD e SDH/PR)</a:t>
            </a:r>
          </a:p>
          <a:p>
            <a:pPr algn="just"/>
            <a:endParaRPr lang="pt-BR" sz="900" dirty="0" smtClean="0"/>
          </a:p>
          <a:p>
            <a:pPr algn="just"/>
            <a:endParaRPr lang="pt-BR" sz="900" dirty="0" smtClean="0">
              <a:solidFill>
                <a:srgbClr val="FF0000"/>
              </a:solidFill>
            </a:endParaRPr>
          </a:p>
          <a:p>
            <a:pPr algn="just"/>
            <a:endParaRPr lang="pt-BR" sz="900" dirty="0" smtClean="0"/>
          </a:p>
          <a:p>
            <a:pPr algn="just"/>
            <a:r>
              <a:rPr lang="pt-BR" sz="1400" b="1" dirty="0"/>
              <a:t>g</a:t>
            </a:r>
            <a:r>
              <a:rPr lang="pt-BR" sz="1400" b="1" dirty="0" smtClean="0"/>
              <a:t>) Terceira Etapa (Até agosto/14): </a:t>
            </a:r>
            <a:r>
              <a:rPr lang="pt-BR" sz="1400" dirty="0" smtClean="0"/>
              <a:t>Finalização da Primeira Versão do Plano de Atendimento Socioeducativo</a:t>
            </a:r>
          </a:p>
          <a:p>
            <a:pPr algn="just"/>
            <a:endParaRPr lang="pt-BR" sz="900" dirty="0" smtClean="0"/>
          </a:p>
          <a:p>
            <a:pPr algn="just"/>
            <a:endParaRPr lang="pt-BR" sz="900" dirty="0" smtClean="0"/>
          </a:p>
          <a:p>
            <a:pPr algn="just"/>
            <a:endParaRPr lang="pt-BR" sz="900" dirty="0" smtClean="0"/>
          </a:p>
          <a:p>
            <a:pPr algn="just"/>
            <a:r>
              <a:rPr lang="pt-BR" sz="1400" b="1" dirty="0"/>
              <a:t>h</a:t>
            </a:r>
            <a:r>
              <a:rPr lang="pt-BR" sz="1400" b="1" dirty="0" smtClean="0"/>
              <a:t>) Quarta Etapa (Setembro/14):</a:t>
            </a:r>
            <a:r>
              <a:rPr lang="pt-BR" sz="1400" dirty="0" smtClean="0"/>
              <a:t> Consulta pública via internet</a:t>
            </a:r>
            <a:endParaRPr lang="pt-BR" sz="1400" dirty="0"/>
          </a:p>
          <a:p>
            <a:pPr algn="just"/>
            <a:endParaRPr lang="pt-BR" sz="1400" dirty="0" smtClean="0"/>
          </a:p>
          <a:p>
            <a:pPr algn="just"/>
            <a:endParaRPr lang="pt-BR" sz="1400" b="1" dirty="0" smtClean="0"/>
          </a:p>
          <a:p>
            <a:pPr algn="just"/>
            <a:r>
              <a:rPr lang="pt-BR" sz="1400" b="1" dirty="0"/>
              <a:t>i</a:t>
            </a:r>
            <a:r>
              <a:rPr lang="pt-BR" sz="1400" b="1" dirty="0" smtClean="0"/>
              <a:t>) </a:t>
            </a:r>
            <a:r>
              <a:rPr lang="pt-BR" sz="1400" b="1" dirty="0"/>
              <a:t>Quinta Etapa (Outubro – Novembro/14): </a:t>
            </a:r>
            <a:r>
              <a:rPr lang="pt-BR" sz="1400" dirty="0"/>
              <a:t>Sistematização e deliberação do Plano de Atendimento Socioeducativo: Conselhos dos Direitos da Criança e do Adolescente em conjunto com Conselhos de Educação, Assistência Social e Saúde</a:t>
            </a:r>
            <a:endParaRPr lang="pt-BR" sz="1400" b="1" dirty="0"/>
          </a:p>
          <a:p>
            <a:pPr algn="just"/>
            <a:endParaRPr lang="pt-BR" sz="1400" dirty="0" smtClean="0"/>
          </a:p>
          <a:p>
            <a:pPr algn="just"/>
            <a:endParaRPr lang="pt-BR" sz="1400" dirty="0"/>
          </a:p>
          <a:p>
            <a:pPr algn="just"/>
            <a:endParaRPr lang="pt-BR" sz="1400" dirty="0"/>
          </a:p>
          <a:p>
            <a:pPr algn="just"/>
            <a:r>
              <a:rPr lang="pt-BR" sz="1400" dirty="0" smtClean="0"/>
              <a:t>	</a:t>
            </a:r>
          </a:p>
          <a:p>
            <a:pPr algn="just"/>
            <a:r>
              <a:rPr lang="pt-BR" sz="1400" dirty="0"/>
              <a:t>	</a:t>
            </a:r>
            <a:endParaRPr lang="pt-BR" sz="1400" dirty="0" smtClean="0"/>
          </a:p>
          <a:p>
            <a:pPr algn="just"/>
            <a:endParaRPr lang="pt-BR" sz="1400" dirty="0"/>
          </a:p>
          <a:p>
            <a:pPr algn="just"/>
            <a:r>
              <a:rPr lang="pt-BR" sz="1400" dirty="0" smtClean="0"/>
              <a:t> </a:t>
            </a:r>
          </a:p>
          <a:p>
            <a:pPr algn="just"/>
            <a:r>
              <a:rPr lang="pt-BR" sz="1400" dirty="0" smtClean="0"/>
              <a:t> </a:t>
            </a:r>
            <a:r>
              <a:rPr lang="pt-BR" sz="1400" b="1" dirty="0" smtClean="0"/>
              <a:t>  </a:t>
            </a:r>
          </a:p>
          <a:p>
            <a:pPr algn="just"/>
            <a:r>
              <a:rPr lang="pt-BR" sz="1400" b="1" dirty="0" smtClean="0"/>
              <a:t>	</a:t>
            </a:r>
            <a:endParaRPr lang="pt-BR" sz="1400" dirty="0" smtClean="0"/>
          </a:p>
          <a:p>
            <a:pPr algn="just"/>
            <a:endParaRPr lang="pt-BR" sz="1400" dirty="0" smtClean="0"/>
          </a:p>
          <a:p>
            <a:pPr algn="just"/>
            <a:r>
              <a:rPr lang="pt-BR" sz="1400" dirty="0"/>
              <a:t>	</a:t>
            </a:r>
            <a:endParaRPr lang="pt-BR" sz="1400" dirty="0" smtClean="0"/>
          </a:p>
          <a:p>
            <a:pPr algn="just"/>
            <a:endParaRPr lang="pt-BR" sz="1400" dirty="0" smtClean="0"/>
          </a:p>
          <a:p>
            <a:pPr algn="just"/>
            <a:r>
              <a:rPr lang="pt-BR" sz="1400" dirty="0"/>
              <a:t>	</a:t>
            </a:r>
            <a:endParaRPr lang="pt-BR" sz="1400" dirty="0" smtClean="0"/>
          </a:p>
          <a:p>
            <a:pPr algn="just"/>
            <a:r>
              <a:rPr lang="pt-BR" sz="1400" dirty="0"/>
              <a:t>	</a:t>
            </a:r>
            <a:r>
              <a:rPr lang="pt-BR" sz="1400" b="1" dirty="0" smtClean="0"/>
              <a:t>	 </a:t>
            </a:r>
            <a:endParaRPr lang="pt-BR" sz="1400" b="1" dirty="0"/>
          </a:p>
          <a:p>
            <a:pPr algn="just"/>
            <a:endParaRPr lang="pt-BR" b="1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548680"/>
            <a:ext cx="5153025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08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/>
          <p:cNvSpPr txBox="1">
            <a:spLocks noChangeArrowheads="1"/>
          </p:cNvSpPr>
          <p:nvPr/>
        </p:nvSpPr>
        <p:spPr bwMode="auto">
          <a:xfrm flipV="1">
            <a:off x="1763713" y="1847850"/>
            <a:ext cx="6192837" cy="621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>
            <a:spAutoFit/>
          </a:bodyPr>
          <a:lstStyle/>
          <a:p>
            <a:pPr algn="just"/>
            <a:r>
              <a:rPr lang="pt-BR" sz="1400" b="1" dirty="0" smtClean="0"/>
              <a:t>2) </a:t>
            </a:r>
            <a:r>
              <a:rPr lang="pt-BR" sz="1400" b="1" dirty="0"/>
              <a:t>Exposição </a:t>
            </a:r>
            <a:r>
              <a:rPr lang="pt-BR" sz="1400" b="1" dirty="0" smtClean="0"/>
              <a:t>e debate: </a:t>
            </a:r>
            <a:r>
              <a:rPr lang="pt-BR" sz="1400" dirty="0" smtClean="0"/>
              <a:t>Processo de elaboração e aprovação do Plano de Atendimento Socioeducativo – Fernando Silva (Consultor PNUD e SDH/PR)</a:t>
            </a:r>
          </a:p>
          <a:p>
            <a:pPr algn="just"/>
            <a:endParaRPr lang="pt-BR" sz="1400" dirty="0" smtClean="0"/>
          </a:p>
          <a:p>
            <a:pPr algn="just"/>
            <a:endParaRPr lang="pt-BR" sz="1400" b="1" dirty="0"/>
          </a:p>
          <a:p>
            <a:pPr algn="just"/>
            <a:r>
              <a:rPr lang="pt-BR" sz="1400" b="1" dirty="0"/>
              <a:t>j</a:t>
            </a:r>
            <a:r>
              <a:rPr lang="pt-BR" sz="1400" b="1" dirty="0" smtClean="0"/>
              <a:t>) Importância e relevância do Plano de Atendimento Socioeducativo</a:t>
            </a:r>
          </a:p>
          <a:p>
            <a:pPr algn="just"/>
            <a:endParaRPr lang="pt-BR" sz="1400" dirty="0" smtClean="0"/>
          </a:p>
          <a:p>
            <a:pPr algn="just"/>
            <a:r>
              <a:rPr lang="pt-BR" sz="1400" dirty="0" smtClean="0"/>
              <a:t>	</a:t>
            </a:r>
            <a:r>
              <a:rPr lang="pt-BR" sz="1400" b="1" i="1" u="sng" dirty="0" smtClean="0"/>
              <a:t>Incidência no Ciclo Orçamentário</a:t>
            </a:r>
          </a:p>
          <a:p>
            <a:pPr algn="just"/>
            <a:r>
              <a:rPr lang="pt-BR" sz="1400" dirty="0"/>
              <a:t>	</a:t>
            </a:r>
            <a:endParaRPr lang="pt-BR" sz="1400" dirty="0" smtClean="0"/>
          </a:p>
          <a:p>
            <a:pPr algn="just"/>
            <a:r>
              <a:rPr lang="pt-BR" sz="1400" dirty="0"/>
              <a:t>	</a:t>
            </a:r>
            <a:r>
              <a:rPr lang="pt-BR" sz="1400" dirty="0" smtClean="0"/>
              <a:t>2015: Ano de elaboração e aprovação do PPA 2016 – 2019 	(Plano Plurianual)</a:t>
            </a:r>
          </a:p>
          <a:p>
            <a:pPr algn="just"/>
            <a:endParaRPr lang="pt-BR" sz="800" dirty="0"/>
          </a:p>
          <a:p>
            <a:pPr algn="just"/>
            <a:r>
              <a:rPr lang="pt-BR" sz="1400" dirty="0" smtClean="0"/>
              <a:t>	e respectivas LDO (Lei de Diretrizes Orçamentárias) e LOA (Lei 	Orçamentária Anual)</a:t>
            </a:r>
          </a:p>
          <a:p>
            <a:pPr algn="just"/>
            <a:endParaRPr lang="pt-BR" sz="800" dirty="0"/>
          </a:p>
          <a:p>
            <a:pPr algn="just"/>
            <a:r>
              <a:rPr lang="pt-BR" sz="1400" dirty="0" smtClean="0"/>
              <a:t>	dos Governos </a:t>
            </a:r>
            <a:r>
              <a:rPr lang="pt-BR" sz="1400" dirty="0"/>
              <a:t>Federal, Estadual e do Distrito 	</a:t>
            </a:r>
            <a:r>
              <a:rPr lang="pt-BR" sz="1400" dirty="0" smtClean="0"/>
              <a:t>Federal</a:t>
            </a:r>
          </a:p>
          <a:p>
            <a:pPr algn="just"/>
            <a:endParaRPr lang="pt-BR" sz="1400" dirty="0"/>
          </a:p>
          <a:p>
            <a:pPr algn="just"/>
            <a:r>
              <a:rPr lang="pt-BR" sz="1400" dirty="0" smtClean="0"/>
              <a:t>	Revisão dos </a:t>
            </a:r>
            <a:r>
              <a:rPr lang="pt-BR" sz="1400" dirty="0" err="1" smtClean="0"/>
              <a:t>PPAs</a:t>
            </a:r>
            <a:r>
              <a:rPr lang="pt-BR" sz="1400" dirty="0" smtClean="0"/>
              <a:t> municipais e elaboração de </a:t>
            </a:r>
            <a:r>
              <a:rPr lang="pt-BR" sz="1400" dirty="0" err="1" smtClean="0"/>
              <a:t>LDOs</a:t>
            </a:r>
            <a:r>
              <a:rPr lang="pt-BR" sz="1400" dirty="0" smtClean="0"/>
              <a:t> e </a:t>
            </a:r>
            <a:r>
              <a:rPr lang="pt-BR" sz="1400" dirty="0" err="1" smtClean="0"/>
              <a:t>LOAs</a:t>
            </a:r>
            <a:endParaRPr lang="pt-BR" sz="1400" dirty="0"/>
          </a:p>
          <a:p>
            <a:pPr algn="just"/>
            <a:r>
              <a:rPr lang="pt-BR" sz="1400" dirty="0" smtClean="0"/>
              <a:t>	</a:t>
            </a:r>
          </a:p>
          <a:p>
            <a:pPr algn="just"/>
            <a:r>
              <a:rPr lang="pt-BR" sz="1400" dirty="0"/>
              <a:t>	</a:t>
            </a:r>
            <a:r>
              <a:rPr lang="pt-BR" sz="1400" b="1" i="1" u="sng" dirty="0" smtClean="0"/>
              <a:t>Objetivos e Metas para década 2015-2024</a:t>
            </a:r>
          </a:p>
          <a:p>
            <a:pPr algn="just"/>
            <a:endParaRPr lang="pt-BR" sz="1400" dirty="0"/>
          </a:p>
          <a:p>
            <a:pPr algn="just"/>
            <a:r>
              <a:rPr lang="pt-BR" sz="1400" dirty="0" smtClean="0"/>
              <a:t> </a:t>
            </a:r>
          </a:p>
          <a:p>
            <a:pPr algn="just"/>
            <a:r>
              <a:rPr lang="pt-BR" sz="1400" dirty="0" smtClean="0"/>
              <a:t> </a:t>
            </a:r>
            <a:r>
              <a:rPr lang="pt-BR" sz="1400" b="1" dirty="0" smtClean="0"/>
              <a:t>  </a:t>
            </a:r>
          </a:p>
          <a:p>
            <a:pPr algn="just"/>
            <a:r>
              <a:rPr lang="pt-BR" sz="1400" b="1" dirty="0" smtClean="0"/>
              <a:t>	</a:t>
            </a:r>
            <a:endParaRPr lang="pt-BR" sz="1400" dirty="0" smtClean="0"/>
          </a:p>
          <a:p>
            <a:pPr algn="just"/>
            <a:endParaRPr lang="pt-BR" sz="1400" dirty="0" smtClean="0"/>
          </a:p>
          <a:p>
            <a:pPr algn="just"/>
            <a:r>
              <a:rPr lang="pt-BR" sz="1400" dirty="0"/>
              <a:t>	</a:t>
            </a:r>
            <a:endParaRPr lang="pt-BR" sz="1400" dirty="0" smtClean="0"/>
          </a:p>
          <a:p>
            <a:pPr algn="just"/>
            <a:endParaRPr lang="pt-BR" sz="1400" dirty="0" smtClean="0"/>
          </a:p>
          <a:p>
            <a:pPr algn="just"/>
            <a:r>
              <a:rPr lang="pt-BR" sz="1400" dirty="0"/>
              <a:t>	</a:t>
            </a:r>
            <a:endParaRPr lang="pt-BR" sz="1400" dirty="0" smtClean="0"/>
          </a:p>
          <a:p>
            <a:pPr algn="just"/>
            <a:r>
              <a:rPr lang="pt-BR" sz="1400" dirty="0"/>
              <a:t>	</a:t>
            </a:r>
            <a:r>
              <a:rPr lang="pt-BR" sz="1400" b="1" dirty="0" smtClean="0"/>
              <a:t>	 </a:t>
            </a:r>
            <a:endParaRPr lang="pt-BR" sz="1400" b="1" dirty="0"/>
          </a:p>
          <a:p>
            <a:pPr algn="just"/>
            <a:endParaRPr lang="pt-BR" b="1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764704"/>
            <a:ext cx="5153025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07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/>
          <p:cNvSpPr txBox="1">
            <a:spLocks noChangeArrowheads="1"/>
          </p:cNvSpPr>
          <p:nvPr/>
        </p:nvSpPr>
        <p:spPr bwMode="auto">
          <a:xfrm flipV="1">
            <a:off x="1619673" y="1444030"/>
            <a:ext cx="6336878" cy="5863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square">
            <a:spAutoFit/>
          </a:bodyPr>
          <a:lstStyle/>
          <a:p>
            <a:pPr algn="just"/>
            <a:r>
              <a:rPr lang="pt-BR" sz="1400" b="1" dirty="0" smtClean="0"/>
              <a:t>2) Encaminhamentos: </a:t>
            </a:r>
            <a:r>
              <a:rPr lang="pt-BR" sz="1400" dirty="0" smtClean="0"/>
              <a:t>Responsabilidades, produtos e prazos</a:t>
            </a:r>
            <a:endParaRPr lang="pt-BR" sz="1400" b="1" dirty="0"/>
          </a:p>
          <a:p>
            <a:pPr algn="just"/>
            <a:endParaRPr lang="pt-BR" sz="900" b="1" dirty="0" smtClean="0"/>
          </a:p>
          <a:p>
            <a:pPr algn="just"/>
            <a:endParaRPr lang="pt-BR" sz="900" b="1" dirty="0" smtClean="0"/>
          </a:p>
          <a:p>
            <a:pPr algn="just"/>
            <a:r>
              <a:rPr lang="pt-BR" sz="1400" b="1" i="1" u="sng" dirty="0" smtClean="0"/>
              <a:t>Responsabilidades</a:t>
            </a:r>
            <a:endParaRPr lang="pt-BR" sz="1400" b="1" i="1" u="sng" dirty="0"/>
          </a:p>
          <a:p>
            <a:pPr algn="just"/>
            <a:endParaRPr lang="pt-BR" sz="900" b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400" dirty="0" smtClean="0"/>
              <a:t>Coordenação Geral no Estado: Conselho Estadual dos Direitos da Criança e do Adolescente</a:t>
            </a:r>
          </a:p>
          <a:p>
            <a:pPr algn="just"/>
            <a:endParaRPr lang="pt-BR" sz="1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400" dirty="0" smtClean="0"/>
              <a:t>Coordenação Geral no Município: Conselho Municipal dos Direitos da Criança e do Adolescente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8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400" dirty="0" smtClean="0"/>
              <a:t>Coleta de dados </a:t>
            </a:r>
          </a:p>
          <a:p>
            <a:pPr algn="just"/>
            <a:r>
              <a:rPr lang="pt-BR" sz="1400" dirty="0"/>
              <a:t>	</a:t>
            </a:r>
            <a:endParaRPr lang="pt-BR" sz="1400" dirty="0" smtClean="0"/>
          </a:p>
          <a:p>
            <a:pPr algn="just"/>
            <a:r>
              <a:rPr lang="pt-BR" sz="1400" dirty="0"/>
              <a:t>	</a:t>
            </a:r>
            <a:r>
              <a:rPr lang="pt-BR" sz="1400" dirty="0" smtClean="0"/>
              <a:t>Advertência e Obrigação de Reparar o Dano</a:t>
            </a:r>
          </a:p>
          <a:p>
            <a:pPr algn="just"/>
            <a:r>
              <a:rPr lang="pt-BR" sz="1400" dirty="0"/>
              <a:t>	</a:t>
            </a:r>
            <a:endParaRPr lang="pt-BR" sz="1400" dirty="0" smtClean="0"/>
          </a:p>
          <a:p>
            <a:pPr algn="just"/>
            <a:r>
              <a:rPr lang="pt-BR" sz="1400" dirty="0"/>
              <a:t>	</a:t>
            </a:r>
            <a:r>
              <a:rPr lang="pt-BR" sz="1400" dirty="0" smtClean="0"/>
              <a:t>Privação da Liberdade (Atendimento inicial, Internação 	</a:t>
            </a:r>
          </a:p>
          <a:p>
            <a:pPr algn="just"/>
            <a:r>
              <a:rPr lang="pt-BR" sz="1400" dirty="0"/>
              <a:t>	</a:t>
            </a:r>
            <a:r>
              <a:rPr lang="pt-BR" sz="1400" dirty="0" smtClean="0"/>
              <a:t>Provisória, Semiliberdade e Internação)</a:t>
            </a:r>
          </a:p>
          <a:p>
            <a:pPr algn="just"/>
            <a:r>
              <a:rPr lang="pt-BR" sz="1400" dirty="0"/>
              <a:t>	</a:t>
            </a:r>
            <a:endParaRPr lang="pt-BR" sz="1400" dirty="0" smtClean="0"/>
          </a:p>
          <a:p>
            <a:pPr algn="just"/>
            <a:r>
              <a:rPr lang="pt-BR" sz="1400" dirty="0"/>
              <a:t>	</a:t>
            </a:r>
            <a:r>
              <a:rPr lang="pt-BR" sz="1400" dirty="0" smtClean="0"/>
              <a:t>Prestação de Serviço à  Comunidade e Liberdade Assistida</a:t>
            </a:r>
          </a:p>
          <a:p>
            <a:pPr algn="just"/>
            <a:endParaRPr lang="pt-BR" sz="1400" dirty="0"/>
          </a:p>
          <a:p>
            <a:pPr algn="just"/>
            <a:r>
              <a:rPr lang="pt-BR" sz="1400" dirty="0" smtClean="0"/>
              <a:t>	Orçamento</a:t>
            </a:r>
          </a:p>
          <a:p>
            <a:pPr algn="just"/>
            <a:endParaRPr lang="pt-BR" sz="1400" dirty="0"/>
          </a:p>
          <a:p>
            <a:pPr algn="just"/>
            <a:r>
              <a:rPr lang="pt-BR" sz="1400" dirty="0" smtClean="0"/>
              <a:t>	Sistema de Justiça e Segurança</a:t>
            </a:r>
          </a:p>
          <a:p>
            <a:pPr algn="just"/>
            <a:endParaRPr lang="pt-BR" sz="800" dirty="0"/>
          </a:p>
          <a:p>
            <a:pPr algn="just"/>
            <a:endParaRPr lang="pt-BR" sz="8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400" dirty="0" smtClean="0"/>
              <a:t>Definir grupo responsável pela redação</a:t>
            </a:r>
          </a:p>
          <a:p>
            <a:pPr algn="just"/>
            <a:endParaRPr lang="pt-BR" sz="800" dirty="0" smtClean="0"/>
          </a:p>
          <a:p>
            <a:pPr algn="just"/>
            <a:endParaRPr lang="pt-BR" sz="800" dirty="0" smtClean="0"/>
          </a:p>
          <a:p>
            <a:pPr algn="just"/>
            <a:endParaRPr lang="pt-BR" sz="14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1400" b="1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548680"/>
            <a:ext cx="5153025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597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/>
          <p:cNvSpPr txBox="1">
            <a:spLocks noChangeArrowheads="1"/>
          </p:cNvSpPr>
          <p:nvPr/>
        </p:nvSpPr>
        <p:spPr bwMode="auto">
          <a:xfrm flipV="1">
            <a:off x="1691679" y="1556792"/>
            <a:ext cx="6264871" cy="5309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square">
            <a:spAutoFit/>
          </a:bodyPr>
          <a:lstStyle/>
          <a:p>
            <a:pPr algn="just"/>
            <a:endParaRPr lang="pt-BR" sz="1400" b="1" dirty="0" smtClean="0"/>
          </a:p>
          <a:p>
            <a:pPr algn="just"/>
            <a:r>
              <a:rPr lang="pt-BR" sz="1400" b="1" dirty="0" smtClean="0"/>
              <a:t>3) Encaminhamentos: </a:t>
            </a:r>
            <a:r>
              <a:rPr lang="pt-BR" sz="1400" dirty="0" smtClean="0"/>
              <a:t>Responsabilidades, produtos e prazos</a:t>
            </a:r>
            <a:endParaRPr lang="pt-BR" sz="1400" b="1" dirty="0"/>
          </a:p>
          <a:p>
            <a:pPr algn="just"/>
            <a:endParaRPr lang="pt-BR" sz="900" b="1" dirty="0" smtClean="0"/>
          </a:p>
          <a:p>
            <a:pPr algn="just"/>
            <a:endParaRPr lang="pt-BR" sz="800" dirty="0" smtClean="0"/>
          </a:p>
          <a:p>
            <a:pPr algn="just"/>
            <a:endParaRPr lang="pt-BR" sz="1400" dirty="0"/>
          </a:p>
          <a:p>
            <a:pPr algn="just"/>
            <a:r>
              <a:rPr lang="pt-BR" sz="1400" b="1" i="1" u="sng" dirty="0" smtClean="0"/>
              <a:t>Produtos</a:t>
            </a:r>
          </a:p>
          <a:p>
            <a:pPr algn="just"/>
            <a:endParaRPr lang="pt-BR" sz="1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400" dirty="0" smtClean="0"/>
              <a:t>Planos de Atendimento Socioeducativo: Estados, Distrito Federal, Capitais e cidades das Regiões Metropolitanas</a:t>
            </a:r>
          </a:p>
          <a:p>
            <a:pPr algn="just"/>
            <a:endParaRPr lang="pt-BR" sz="1400" dirty="0"/>
          </a:p>
          <a:p>
            <a:pPr algn="just"/>
            <a:endParaRPr lang="pt-BR" sz="1400" dirty="0" smtClean="0"/>
          </a:p>
          <a:p>
            <a:pPr algn="just"/>
            <a:r>
              <a:rPr lang="pt-BR" sz="1400" b="1" i="1" u="sng" dirty="0" smtClean="0"/>
              <a:t>Prazos</a:t>
            </a:r>
          </a:p>
          <a:p>
            <a:pPr algn="just"/>
            <a:r>
              <a:rPr lang="pt-BR" sz="1400" dirty="0"/>
              <a:t>	</a:t>
            </a:r>
            <a:endParaRPr lang="pt-BR" sz="14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400" dirty="0" smtClean="0"/>
              <a:t>Lei Federal N.º 12.594/2012 (Sinase)</a:t>
            </a:r>
          </a:p>
          <a:p>
            <a:pPr algn="just"/>
            <a:endParaRPr lang="pt-BR" sz="1400" dirty="0"/>
          </a:p>
          <a:p>
            <a:pPr algn="just"/>
            <a:r>
              <a:rPr lang="pt-BR" sz="1400" dirty="0" smtClean="0"/>
              <a:t>	Art. 7º / § 2º “Os Estados, o Distrito Federal e os 	Municípios deverão, com base no Plano Nacional de 	Atendimento Socioeducativo, elaborar seus planos decenais 	correspondentes, em até 360 (trezentos e sessenta) dias a 	partir da aprovação do Plano Nacional.”</a:t>
            </a:r>
          </a:p>
          <a:p>
            <a:pPr algn="just"/>
            <a:endParaRPr lang="pt-BR" sz="14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400" dirty="0" smtClean="0"/>
              <a:t>Resolução N.º 160 </a:t>
            </a:r>
            <a:r>
              <a:rPr lang="pt-BR" sz="1400" b="1" u="sng" dirty="0" smtClean="0"/>
              <a:t>de novembro de 2013</a:t>
            </a:r>
            <a:r>
              <a:rPr lang="pt-BR" sz="1400" dirty="0" smtClean="0"/>
              <a:t> (Conanda) aprova o Plano Decenal de Atendimento Socioeducativo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14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1400" b="1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548680"/>
            <a:ext cx="5153025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729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/>
          <p:cNvSpPr txBox="1">
            <a:spLocks noChangeArrowheads="1"/>
          </p:cNvSpPr>
          <p:nvPr/>
        </p:nvSpPr>
        <p:spPr bwMode="auto">
          <a:xfrm flipV="1">
            <a:off x="1763713" y="1556792"/>
            <a:ext cx="6192837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>
            <a:spAutoFit/>
          </a:bodyPr>
          <a:lstStyle/>
          <a:p>
            <a:pPr algn="r"/>
            <a:endParaRPr lang="pt-BR" b="1" dirty="0" smtClean="0"/>
          </a:p>
          <a:p>
            <a:pPr algn="ctr"/>
            <a:r>
              <a:rPr lang="pt-BR" b="1" dirty="0" smtClean="0"/>
              <a:t>Obrigado!</a:t>
            </a:r>
            <a:endParaRPr lang="pt-BR" b="1" dirty="0"/>
          </a:p>
          <a:p>
            <a:pPr algn="r"/>
            <a:endParaRPr lang="pt-BR" b="1" dirty="0" smtClean="0"/>
          </a:p>
          <a:p>
            <a:pPr algn="r"/>
            <a:endParaRPr lang="pt-BR" b="1" dirty="0"/>
          </a:p>
          <a:p>
            <a:pPr algn="r"/>
            <a:endParaRPr lang="pt-BR" b="1" dirty="0" smtClean="0"/>
          </a:p>
          <a:p>
            <a:pPr algn="ctr"/>
            <a:r>
              <a:rPr lang="pt-BR" b="1" dirty="0" smtClean="0"/>
              <a:t>Contatos: Fernando Silva</a:t>
            </a:r>
          </a:p>
          <a:p>
            <a:pPr algn="ctr"/>
            <a:endParaRPr lang="pt-BR" b="1" dirty="0" smtClean="0"/>
          </a:p>
          <a:p>
            <a:pPr algn="ctr"/>
            <a:r>
              <a:rPr lang="pt-BR" dirty="0" smtClean="0"/>
              <a:t> </a:t>
            </a:r>
            <a:r>
              <a:rPr lang="pt-BR" b="1" u="sng" dirty="0">
                <a:hlinkClick r:id="rId3"/>
              </a:rPr>
              <a:t>jose.consultor@sdh.gov.br</a:t>
            </a:r>
            <a:r>
              <a:rPr lang="pt-BR" b="1" dirty="0"/>
              <a:t> </a:t>
            </a:r>
            <a:endParaRPr lang="pt-BR" b="1" dirty="0" smtClean="0"/>
          </a:p>
          <a:p>
            <a:pPr algn="ctr"/>
            <a:r>
              <a:rPr lang="pt-BR" dirty="0" smtClean="0"/>
              <a:t> </a:t>
            </a:r>
          </a:p>
          <a:p>
            <a:pPr algn="ctr"/>
            <a:r>
              <a:rPr lang="pt-BR" b="1" dirty="0" smtClean="0"/>
              <a:t>Fones: </a:t>
            </a:r>
          </a:p>
          <a:p>
            <a:pPr algn="ctr"/>
            <a:endParaRPr lang="pt-BR" dirty="0" smtClean="0"/>
          </a:p>
          <a:p>
            <a:pPr algn="ctr"/>
            <a:r>
              <a:rPr lang="pt-BR" dirty="0" smtClean="0"/>
              <a:t>(</a:t>
            </a:r>
            <a:r>
              <a:rPr lang="pt-BR" dirty="0"/>
              <a:t>81) 3439-8525 </a:t>
            </a:r>
            <a:endParaRPr lang="pt-BR" dirty="0" smtClean="0"/>
          </a:p>
          <a:p>
            <a:pPr algn="ctr"/>
            <a:r>
              <a:rPr lang="pt-BR" dirty="0" smtClean="0"/>
              <a:t> </a:t>
            </a:r>
          </a:p>
          <a:p>
            <a:pPr algn="ctr"/>
            <a:r>
              <a:rPr lang="pt-BR" dirty="0" smtClean="0"/>
              <a:t>(</a:t>
            </a:r>
            <a:r>
              <a:rPr lang="pt-BR" dirty="0"/>
              <a:t>81) 9653-7663. </a:t>
            </a:r>
            <a:r>
              <a:rPr lang="pt-BR" b="1" dirty="0"/>
              <a:t> </a:t>
            </a:r>
          </a:p>
          <a:p>
            <a:pPr algn="r"/>
            <a:endParaRPr lang="pt-BR" b="1" dirty="0" smtClean="0"/>
          </a:p>
          <a:p>
            <a:pPr algn="r"/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764704"/>
            <a:ext cx="5153025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92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2389</TotalTime>
  <Words>562</Words>
  <Application>Microsoft Office PowerPoint</Application>
  <PresentationFormat>Apresentação na tela (4:3)</PresentationFormat>
  <Paragraphs>344</Paragraphs>
  <Slides>14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14</vt:i4>
      </vt:variant>
    </vt:vector>
  </HeadingPairs>
  <TitlesOfParts>
    <vt:vector size="16" baseType="lpstr">
      <vt:lpstr>Design padrão</vt:lpstr>
      <vt:lpstr>Custom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 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juliana.barroso</dc:creator>
  <cp:lastModifiedBy>USER</cp:lastModifiedBy>
  <cp:revision>243</cp:revision>
  <cp:lastPrinted>2012-12-13T13:51:25Z</cp:lastPrinted>
  <dcterms:created xsi:type="dcterms:W3CDTF">2006-10-03T14:57:17Z</dcterms:created>
  <dcterms:modified xsi:type="dcterms:W3CDTF">2014-06-30T23:04:15Z</dcterms:modified>
</cp:coreProperties>
</file>